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7"/>
  </p:notesMasterIdLst>
  <p:sldIdLst>
    <p:sldId id="256" r:id="rId2"/>
    <p:sldId id="281" r:id="rId3"/>
    <p:sldId id="279" r:id="rId4"/>
    <p:sldId id="261" r:id="rId5"/>
    <p:sldId id="263" r:id="rId6"/>
    <p:sldId id="260" r:id="rId7"/>
    <p:sldId id="258" r:id="rId8"/>
    <p:sldId id="262" r:id="rId9"/>
    <p:sldId id="257" r:id="rId10"/>
    <p:sldId id="270" r:id="rId11"/>
    <p:sldId id="266" r:id="rId12"/>
    <p:sldId id="267" r:id="rId13"/>
    <p:sldId id="269" r:id="rId14"/>
    <p:sldId id="268" r:id="rId15"/>
    <p:sldId id="280" r:id="rId16"/>
    <p:sldId id="271" r:id="rId17"/>
    <p:sldId id="273" r:id="rId18"/>
    <p:sldId id="275" r:id="rId19"/>
    <p:sldId id="274" r:id="rId20"/>
    <p:sldId id="276" r:id="rId21"/>
    <p:sldId id="278" r:id="rId22"/>
    <p:sldId id="272" r:id="rId23"/>
    <p:sldId id="277" r:id="rId24"/>
    <p:sldId id="282" r:id="rId25"/>
    <p:sldId id="283" r:id="rId2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3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01F398-B660-4C93-B87F-D4E572538CE4}" type="doc">
      <dgm:prSet loTypeId="urn:microsoft.com/office/officeart/2005/8/layout/equatio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8FB1F82-CEC2-4F50-9EF9-066F954F21F4}">
      <dgm:prSet phldrT="[Text]"/>
      <dgm:spPr/>
      <dgm:t>
        <a:bodyPr/>
        <a:lstStyle/>
        <a:p>
          <a:r>
            <a:rPr lang="de-DE" dirty="0" smtClean="0"/>
            <a:t>Primitive Parser</a:t>
          </a:r>
          <a:endParaRPr lang="de-DE" dirty="0"/>
        </a:p>
      </dgm:t>
    </dgm:pt>
    <dgm:pt modelId="{8BDB249F-5DC1-4FF2-B2DF-02B2F60AA51B}" type="parTrans" cxnId="{980ED22B-EF8A-456C-8101-39B4D0637EE8}">
      <dgm:prSet/>
      <dgm:spPr/>
      <dgm:t>
        <a:bodyPr/>
        <a:lstStyle/>
        <a:p>
          <a:endParaRPr lang="de-DE"/>
        </a:p>
      </dgm:t>
    </dgm:pt>
    <dgm:pt modelId="{2F9F5F9B-4608-43B1-9AC5-F63A88DC8896}" type="sibTrans" cxnId="{980ED22B-EF8A-456C-8101-39B4D0637EE8}">
      <dgm:prSet/>
      <dgm:spPr/>
      <dgm:t>
        <a:bodyPr/>
        <a:lstStyle/>
        <a:p>
          <a:endParaRPr lang="de-DE"/>
        </a:p>
      </dgm:t>
    </dgm:pt>
    <dgm:pt modelId="{ABBC350B-6878-4B34-AD38-6B39858BAFCA}">
      <dgm:prSet/>
      <dgm:spPr/>
      <dgm:t>
        <a:bodyPr/>
        <a:lstStyle/>
        <a:p>
          <a:r>
            <a:rPr lang="de-DE" dirty="0" smtClean="0"/>
            <a:t>Primitive </a:t>
          </a:r>
          <a:r>
            <a:rPr lang="de-DE" dirty="0" err="1" smtClean="0"/>
            <a:t>Combinators</a:t>
          </a:r>
          <a:endParaRPr lang="de-DE" dirty="0" smtClean="0"/>
        </a:p>
      </dgm:t>
    </dgm:pt>
    <dgm:pt modelId="{BD809D26-36AC-420D-9344-EAAA20043F30}" type="parTrans" cxnId="{EB05F406-469D-49B9-A201-AC0C2E58F62A}">
      <dgm:prSet/>
      <dgm:spPr/>
      <dgm:t>
        <a:bodyPr/>
        <a:lstStyle/>
        <a:p>
          <a:endParaRPr lang="de-DE"/>
        </a:p>
      </dgm:t>
    </dgm:pt>
    <dgm:pt modelId="{89D6B3FA-9E54-457F-9E91-5FA1512D1A14}" type="sibTrans" cxnId="{EB05F406-469D-49B9-A201-AC0C2E58F62A}">
      <dgm:prSet/>
      <dgm:spPr/>
      <dgm:t>
        <a:bodyPr/>
        <a:lstStyle/>
        <a:p>
          <a:endParaRPr lang="de-DE"/>
        </a:p>
      </dgm:t>
    </dgm:pt>
    <dgm:pt modelId="{624DE08E-E782-4A84-AA26-ECF8621AED05}">
      <dgm:prSet phldrT="[Text]"/>
      <dgm:spPr/>
      <dgm:t>
        <a:bodyPr/>
        <a:lstStyle/>
        <a:p>
          <a:r>
            <a:rPr lang="de-DE" dirty="0" smtClean="0"/>
            <a:t>Komplexe Parser &amp; </a:t>
          </a:r>
          <a:r>
            <a:rPr lang="de-DE" dirty="0" err="1" smtClean="0"/>
            <a:t>Combinators</a:t>
          </a:r>
          <a:endParaRPr lang="de-DE" dirty="0"/>
        </a:p>
      </dgm:t>
    </dgm:pt>
    <dgm:pt modelId="{0A781E87-91CC-44CD-B749-78F39C6BB317}" type="parTrans" cxnId="{99C5091E-D57B-414C-871B-22C44F9C9941}">
      <dgm:prSet/>
      <dgm:spPr/>
      <dgm:t>
        <a:bodyPr/>
        <a:lstStyle/>
        <a:p>
          <a:endParaRPr lang="de-DE"/>
        </a:p>
      </dgm:t>
    </dgm:pt>
    <dgm:pt modelId="{0C548383-2C63-4E9B-8A68-23C53A6F5A36}" type="sibTrans" cxnId="{99C5091E-D57B-414C-871B-22C44F9C9941}">
      <dgm:prSet/>
      <dgm:spPr/>
      <dgm:t>
        <a:bodyPr/>
        <a:lstStyle/>
        <a:p>
          <a:endParaRPr lang="de-DE"/>
        </a:p>
      </dgm:t>
    </dgm:pt>
    <dgm:pt modelId="{45136C69-7CBA-453E-A010-43EBF78133E7}" type="pres">
      <dgm:prSet presAssocID="{6001F398-B660-4C93-B87F-D4E572538CE4}" presName="linearFlow" presStyleCnt="0">
        <dgm:presLayoutVars>
          <dgm:dir/>
          <dgm:resizeHandles val="exact"/>
        </dgm:presLayoutVars>
      </dgm:prSet>
      <dgm:spPr/>
    </dgm:pt>
    <dgm:pt modelId="{27F319FC-FD4C-4056-BE5E-8B02CFF74B7C}" type="pres">
      <dgm:prSet presAssocID="{B8FB1F82-CEC2-4F50-9EF9-066F954F21F4}" presName="node" presStyleLbl="node1" presStyleIdx="0" presStyleCnt="3">
        <dgm:presLayoutVars>
          <dgm:bulletEnabled val="1"/>
        </dgm:presLayoutVars>
      </dgm:prSet>
      <dgm:spPr/>
    </dgm:pt>
    <dgm:pt modelId="{92A96F37-1F42-437C-8DE8-C1A317BB5AE6}" type="pres">
      <dgm:prSet presAssocID="{2F9F5F9B-4608-43B1-9AC5-F63A88DC8896}" presName="spacerL" presStyleCnt="0"/>
      <dgm:spPr/>
    </dgm:pt>
    <dgm:pt modelId="{55A1F771-AE3C-4C2B-9545-9B29CCC3A9F4}" type="pres">
      <dgm:prSet presAssocID="{2F9F5F9B-4608-43B1-9AC5-F63A88DC8896}" presName="sibTrans" presStyleLbl="sibTrans2D1" presStyleIdx="0" presStyleCnt="2"/>
      <dgm:spPr/>
    </dgm:pt>
    <dgm:pt modelId="{36981D99-3190-49EA-AE7B-FC9FA8DB724B}" type="pres">
      <dgm:prSet presAssocID="{2F9F5F9B-4608-43B1-9AC5-F63A88DC8896}" presName="spacerR" presStyleCnt="0"/>
      <dgm:spPr/>
    </dgm:pt>
    <dgm:pt modelId="{7641D468-8F31-4BD6-9249-BD62302BA1CC}" type="pres">
      <dgm:prSet presAssocID="{ABBC350B-6878-4B34-AD38-6B39858BAFCA}" presName="node" presStyleLbl="node1" presStyleIdx="1" presStyleCnt="3">
        <dgm:presLayoutVars>
          <dgm:bulletEnabled val="1"/>
        </dgm:presLayoutVars>
      </dgm:prSet>
      <dgm:spPr/>
    </dgm:pt>
    <dgm:pt modelId="{724CE21F-C5C5-438D-993B-49AD1C830CBB}" type="pres">
      <dgm:prSet presAssocID="{89D6B3FA-9E54-457F-9E91-5FA1512D1A14}" presName="spacerL" presStyleCnt="0"/>
      <dgm:spPr/>
    </dgm:pt>
    <dgm:pt modelId="{144AC184-CB9B-4F51-8664-EC24E58350ED}" type="pres">
      <dgm:prSet presAssocID="{89D6B3FA-9E54-457F-9E91-5FA1512D1A14}" presName="sibTrans" presStyleLbl="sibTrans2D1" presStyleIdx="1" presStyleCnt="2"/>
      <dgm:spPr/>
    </dgm:pt>
    <dgm:pt modelId="{6615D4D5-2F46-4E7E-86B5-5FF13DFB30B0}" type="pres">
      <dgm:prSet presAssocID="{89D6B3FA-9E54-457F-9E91-5FA1512D1A14}" presName="spacerR" presStyleCnt="0"/>
      <dgm:spPr/>
    </dgm:pt>
    <dgm:pt modelId="{456CA278-A2BC-44CD-B39B-0184E6E473FF}" type="pres">
      <dgm:prSet presAssocID="{624DE08E-E782-4A84-AA26-ECF8621AED05}" presName="node" presStyleLbl="node1" presStyleIdx="2" presStyleCnt="3">
        <dgm:presLayoutVars>
          <dgm:bulletEnabled val="1"/>
        </dgm:presLayoutVars>
      </dgm:prSet>
      <dgm:spPr/>
    </dgm:pt>
  </dgm:ptLst>
  <dgm:cxnLst>
    <dgm:cxn modelId="{980ED22B-EF8A-456C-8101-39B4D0637EE8}" srcId="{6001F398-B660-4C93-B87F-D4E572538CE4}" destId="{B8FB1F82-CEC2-4F50-9EF9-066F954F21F4}" srcOrd="0" destOrd="0" parTransId="{8BDB249F-5DC1-4FF2-B2DF-02B2F60AA51B}" sibTransId="{2F9F5F9B-4608-43B1-9AC5-F63A88DC8896}"/>
    <dgm:cxn modelId="{1EB4B050-7E9F-4B29-B604-801EC9696206}" type="presOf" srcId="{2F9F5F9B-4608-43B1-9AC5-F63A88DC8896}" destId="{55A1F771-AE3C-4C2B-9545-9B29CCC3A9F4}" srcOrd="0" destOrd="0" presId="urn:microsoft.com/office/officeart/2005/8/layout/equation1"/>
    <dgm:cxn modelId="{EB05F406-469D-49B9-A201-AC0C2E58F62A}" srcId="{6001F398-B660-4C93-B87F-D4E572538CE4}" destId="{ABBC350B-6878-4B34-AD38-6B39858BAFCA}" srcOrd="1" destOrd="0" parTransId="{BD809D26-36AC-420D-9344-EAAA20043F30}" sibTransId="{89D6B3FA-9E54-457F-9E91-5FA1512D1A14}"/>
    <dgm:cxn modelId="{DA9157F1-EB84-4920-A035-2F22B70C0D8A}" type="presOf" srcId="{B8FB1F82-CEC2-4F50-9EF9-066F954F21F4}" destId="{27F319FC-FD4C-4056-BE5E-8B02CFF74B7C}" srcOrd="0" destOrd="0" presId="urn:microsoft.com/office/officeart/2005/8/layout/equation1"/>
    <dgm:cxn modelId="{8AF96AEF-5801-492E-8579-495014E17B04}" type="presOf" srcId="{624DE08E-E782-4A84-AA26-ECF8621AED05}" destId="{456CA278-A2BC-44CD-B39B-0184E6E473FF}" srcOrd="0" destOrd="0" presId="urn:microsoft.com/office/officeart/2005/8/layout/equation1"/>
    <dgm:cxn modelId="{99C5091E-D57B-414C-871B-22C44F9C9941}" srcId="{6001F398-B660-4C93-B87F-D4E572538CE4}" destId="{624DE08E-E782-4A84-AA26-ECF8621AED05}" srcOrd="2" destOrd="0" parTransId="{0A781E87-91CC-44CD-B749-78F39C6BB317}" sibTransId="{0C548383-2C63-4E9B-8A68-23C53A6F5A36}"/>
    <dgm:cxn modelId="{F4E27A8A-5BE9-4FB9-AFC1-F2F3A74B73C6}" type="presOf" srcId="{ABBC350B-6878-4B34-AD38-6B39858BAFCA}" destId="{7641D468-8F31-4BD6-9249-BD62302BA1CC}" srcOrd="0" destOrd="0" presId="urn:microsoft.com/office/officeart/2005/8/layout/equation1"/>
    <dgm:cxn modelId="{973821EC-A22F-42CE-B872-7E1F8F0D02B3}" type="presOf" srcId="{6001F398-B660-4C93-B87F-D4E572538CE4}" destId="{45136C69-7CBA-453E-A010-43EBF78133E7}" srcOrd="0" destOrd="0" presId="urn:microsoft.com/office/officeart/2005/8/layout/equation1"/>
    <dgm:cxn modelId="{52C1FDDD-07DC-48DC-96D8-2A0B2E4D19E9}" type="presOf" srcId="{89D6B3FA-9E54-457F-9E91-5FA1512D1A14}" destId="{144AC184-CB9B-4F51-8664-EC24E58350ED}" srcOrd="0" destOrd="0" presId="urn:microsoft.com/office/officeart/2005/8/layout/equation1"/>
    <dgm:cxn modelId="{65AF3B56-B22A-4DF3-BD9A-FED9871DC829}" type="presParOf" srcId="{45136C69-7CBA-453E-A010-43EBF78133E7}" destId="{27F319FC-FD4C-4056-BE5E-8B02CFF74B7C}" srcOrd="0" destOrd="0" presId="urn:microsoft.com/office/officeart/2005/8/layout/equation1"/>
    <dgm:cxn modelId="{DD9C2CAB-3471-4CCA-BB19-60F33560BEBC}" type="presParOf" srcId="{45136C69-7CBA-453E-A010-43EBF78133E7}" destId="{92A96F37-1F42-437C-8DE8-C1A317BB5AE6}" srcOrd="1" destOrd="0" presId="urn:microsoft.com/office/officeart/2005/8/layout/equation1"/>
    <dgm:cxn modelId="{2BD33015-3D43-4A24-A70C-3DBA2C58638C}" type="presParOf" srcId="{45136C69-7CBA-453E-A010-43EBF78133E7}" destId="{55A1F771-AE3C-4C2B-9545-9B29CCC3A9F4}" srcOrd="2" destOrd="0" presId="urn:microsoft.com/office/officeart/2005/8/layout/equation1"/>
    <dgm:cxn modelId="{5E0245BD-BE11-43C9-809D-CD7CB73C0A57}" type="presParOf" srcId="{45136C69-7CBA-453E-A010-43EBF78133E7}" destId="{36981D99-3190-49EA-AE7B-FC9FA8DB724B}" srcOrd="3" destOrd="0" presId="urn:microsoft.com/office/officeart/2005/8/layout/equation1"/>
    <dgm:cxn modelId="{BCF5D2F5-16F6-4DBE-9017-134D26F1DF24}" type="presParOf" srcId="{45136C69-7CBA-453E-A010-43EBF78133E7}" destId="{7641D468-8F31-4BD6-9249-BD62302BA1CC}" srcOrd="4" destOrd="0" presId="urn:microsoft.com/office/officeart/2005/8/layout/equation1"/>
    <dgm:cxn modelId="{5629D500-2A06-4A82-92C8-7D2B05850918}" type="presParOf" srcId="{45136C69-7CBA-453E-A010-43EBF78133E7}" destId="{724CE21F-C5C5-438D-993B-49AD1C830CBB}" srcOrd="5" destOrd="0" presId="urn:microsoft.com/office/officeart/2005/8/layout/equation1"/>
    <dgm:cxn modelId="{406CA01E-812F-4085-9F4A-FAFBFD222EA9}" type="presParOf" srcId="{45136C69-7CBA-453E-A010-43EBF78133E7}" destId="{144AC184-CB9B-4F51-8664-EC24E58350ED}" srcOrd="6" destOrd="0" presId="urn:microsoft.com/office/officeart/2005/8/layout/equation1"/>
    <dgm:cxn modelId="{A55D8E51-16B8-4513-8D7B-91DAC6BAF145}" type="presParOf" srcId="{45136C69-7CBA-453E-A010-43EBF78133E7}" destId="{6615D4D5-2F46-4E7E-86B5-5FF13DFB30B0}" srcOrd="7" destOrd="0" presId="urn:microsoft.com/office/officeart/2005/8/layout/equation1"/>
    <dgm:cxn modelId="{2F4D20AA-FFEC-4075-A5F3-2E846B32660B}" type="presParOf" srcId="{45136C69-7CBA-453E-A010-43EBF78133E7}" destId="{456CA278-A2BC-44CD-B39B-0184E6E473FF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F319FC-FD4C-4056-BE5E-8B02CFF74B7C}">
      <dsp:nvSpPr>
        <dsp:cNvPr id="0" name=""/>
        <dsp:cNvSpPr/>
      </dsp:nvSpPr>
      <dsp:spPr>
        <a:xfrm>
          <a:off x="1177" y="1148571"/>
          <a:ext cx="1560508" cy="1560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Primitive Parser</a:t>
          </a:r>
          <a:endParaRPr lang="de-DE" sz="1400" kern="1200" dirty="0"/>
        </a:p>
      </dsp:txBody>
      <dsp:txXfrm>
        <a:off x="1177" y="1148571"/>
        <a:ext cx="1560508" cy="1560508"/>
      </dsp:txXfrm>
    </dsp:sp>
    <dsp:sp modelId="{55A1F771-AE3C-4C2B-9545-9B29CCC3A9F4}">
      <dsp:nvSpPr>
        <dsp:cNvPr id="0" name=""/>
        <dsp:cNvSpPr/>
      </dsp:nvSpPr>
      <dsp:spPr>
        <a:xfrm>
          <a:off x="1688399" y="1476278"/>
          <a:ext cx="905095" cy="905095"/>
        </a:xfrm>
        <a:prstGeom prst="mathPlus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1688399" y="1476278"/>
        <a:ext cx="905095" cy="905095"/>
      </dsp:txXfrm>
    </dsp:sp>
    <dsp:sp modelId="{7641D468-8F31-4BD6-9249-BD62302BA1CC}">
      <dsp:nvSpPr>
        <dsp:cNvPr id="0" name=""/>
        <dsp:cNvSpPr/>
      </dsp:nvSpPr>
      <dsp:spPr>
        <a:xfrm>
          <a:off x="2720207" y="1148571"/>
          <a:ext cx="1560508" cy="1560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Primitive </a:t>
          </a:r>
          <a:r>
            <a:rPr lang="de-DE" sz="1400" kern="1200" dirty="0" err="1" smtClean="0"/>
            <a:t>Combinators</a:t>
          </a:r>
          <a:endParaRPr lang="de-DE" sz="1400" kern="1200" dirty="0" smtClean="0"/>
        </a:p>
      </dsp:txBody>
      <dsp:txXfrm>
        <a:off x="2720207" y="1148571"/>
        <a:ext cx="1560508" cy="1560508"/>
      </dsp:txXfrm>
    </dsp:sp>
    <dsp:sp modelId="{144AC184-CB9B-4F51-8664-EC24E58350ED}">
      <dsp:nvSpPr>
        <dsp:cNvPr id="0" name=""/>
        <dsp:cNvSpPr/>
      </dsp:nvSpPr>
      <dsp:spPr>
        <a:xfrm>
          <a:off x="4407429" y="1476278"/>
          <a:ext cx="905095" cy="905095"/>
        </a:xfrm>
        <a:prstGeom prst="mathEqual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100" kern="1200"/>
        </a:p>
      </dsp:txBody>
      <dsp:txXfrm>
        <a:off x="4407429" y="1476278"/>
        <a:ext cx="905095" cy="905095"/>
      </dsp:txXfrm>
    </dsp:sp>
    <dsp:sp modelId="{456CA278-A2BC-44CD-B39B-0184E6E473FF}">
      <dsp:nvSpPr>
        <dsp:cNvPr id="0" name=""/>
        <dsp:cNvSpPr/>
      </dsp:nvSpPr>
      <dsp:spPr>
        <a:xfrm>
          <a:off x="5439238" y="1148571"/>
          <a:ext cx="1560508" cy="1560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Komplexe Parser &amp; </a:t>
          </a:r>
          <a:r>
            <a:rPr lang="de-DE" sz="1400" kern="1200" dirty="0" err="1" smtClean="0"/>
            <a:t>Combinators</a:t>
          </a:r>
          <a:endParaRPr lang="de-DE" sz="1400" kern="1200" dirty="0"/>
        </a:p>
      </dsp:txBody>
      <dsp:txXfrm>
        <a:off x="5439238" y="1148571"/>
        <a:ext cx="1560508" cy="15605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D80CD-E830-462E-8711-082A85ACC93F}" type="datetimeFigureOut">
              <a:rPr lang="de-DE" smtClean="0"/>
              <a:t>25.01.2010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860CF-161C-40F3-9DE1-5B7B4308F9F4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EAFC2C10-5AF5-4E82-99CF-AAD01DE0920B}" type="datetime1">
              <a:rPr lang="de-DE" smtClean="0"/>
              <a:t>25.01.2010</a:t>
            </a:fld>
            <a:endParaRPr lang="de-DE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21" name="Rechtec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htec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htec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ec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A908-5BB7-47CA-B002-C59225C877BD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53D51-22CB-41DC-9E2D-9BBE47C1C992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Gerade Verbindung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Gleichschenkliges Dreiec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F433-D36C-4E41-AD45-7B150DD1CAE6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ACCA7BFD-FD4C-4086-A049-261D53241179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CBAA-7F99-407F-AB02-BF1AEDF594D9}" type="datetime1">
              <a:rPr lang="de-DE" smtClean="0"/>
              <a:t>25.01.2010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7A173-2381-4714-9EAD-DA15367120CD}" type="datetime1">
              <a:rPr lang="de-DE" smtClean="0"/>
              <a:t>25.01.2010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7D4D9-B28B-4A42-9846-27F65098E537}" type="datetime1">
              <a:rPr lang="de-DE" smtClean="0"/>
              <a:t>25.01.2010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D01E4-A6DC-44DF-BB3F-D22B850CD06C}" type="datetime1">
              <a:rPr lang="de-DE" smtClean="0"/>
              <a:t>25.01.2010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5" name="Gerade Verbindung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Gleichschenkliges Dreiec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4F4A0-9DFA-4E22-AD2A-3C0E61CD1041}" type="datetime1">
              <a:rPr lang="de-DE" smtClean="0"/>
              <a:t>25.01.2010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erade Verbindung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Inhaltsplatzhalt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9840D-7712-4493-A549-503FEE2E7AF9}" type="datetime1">
              <a:rPr lang="de-DE" smtClean="0"/>
              <a:t>25.01.2010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Gerade Verbindung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Gleichschenkliges Dreiec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56BEA11-785A-4BA6-A068-5279660ECA5E}" type="datetime1">
              <a:rPr lang="de-DE" smtClean="0"/>
              <a:t>25.01.2010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5D6F22D-C847-425C-A784-3C62F6BA5C09}" type="slidenum">
              <a:rPr lang="de-DE" smtClean="0"/>
              <a:t>‹Nr.›</a:t>
            </a:fld>
            <a:endParaRPr lang="de-DE"/>
          </a:p>
        </p:txBody>
      </p:sp>
      <p:sp>
        <p:nvSpPr>
          <p:cNvPr id="28" name="Gerade Verbindung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Gerade Verbindung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Gleichschenkliges Dreiec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lorgonblog.spaces.live.com/blog/" TargetMode="External"/><Relationship Id="rId2" Type="http://schemas.openxmlformats.org/officeDocument/2006/relationships/hyperlink" Target="http://blogs.msdn.com/lukeh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uwindsor.ca/~hafiz/xsaiga/pub.html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Parser </a:t>
            </a:r>
            <a:r>
              <a:rPr lang="de-DE" dirty="0" err="1" smtClean="0"/>
              <a:t>Combinators</a:t>
            </a:r>
            <a:r>
              <a:rPr lang="de-DE" dirty="0" smtClean="0"/>
              <a:t> in C#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de-DE" sz="3200" dirty="0" smtClean="0"/>
              <a:t>Thomas Krause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Combinator</a:t>
            </a:r>
            <a:r>
              <a:rPr lang="de-DE" dirty="0" smtClean="0"/>
              <a:t> Primitive - </a:t>
            </a:r>
            <a:r>
              <a:rPr lang="de-DE" dirty="0" err="1" smtClean="0"/>
              <a:t>Or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p1.Or(p2): </a:t>
            </a:r>
            <a:r>
              <a:rPr lang="de-DE" dirty="0" err="1" smtClean="0"/>
              <a:t>input</a:t>
            </a:r>
            <a:r>
              <a:rPr lang="de-DE" dirty="0" smtClean="0"/>
              <a:t> =&gt; p1(</a:t>
            </a:r>
            <a:r>
              <a:rPr lang="de-DE" dirty="0" err="1" smtClean="0"/>
              <a:t>input</a:t>
            </a:r>
            <a:r>
              <a:rPr lang="de-DE" dirty="0" smtClean="0"/>
              <a:t>) ⋃ p2(</a:t>
            </a:r>
            <a:r>
              <a:rPr lang="de-DE" dirty="0" err="1" smtClean="0"/>
              <a:t>input</a:t>
            </a:r>
            <a:r>
              <a:rPr lang="de-DE" dirty="0" smtClean="0"/>
              <a:t>)</a:t>
            </a:r>
            <a:endParaRPr lang="de-DE" dirty="0" smtClean="0"/>
          </a:p>
          <a:p>
            <a:r>
              <a:rPr lang="de-DE" dirty="0" smtClean="0"/>
              <a:t>Ergebnismenge ist die Vereinigung der Ergebnismengen der einzelnen Parser</a:t>
            </a:r>
          </a:p>
          <a:p>
            <a:r>
              <a:rPr lang="de-DE" dirty="0" smtClean="0"/>
              <a:t>Beispiel:</a:t>
            </a:r>
          </a:p>
          <a:p>
            <a:pPr lvl="1"/>
            <a:r>
              <a:rPr lang="en-US" dirty="0" smtClean="0"/>
              <a:t>Char: “123” =&gt; {(“1”, “23”)}</a:t>
            </a:r>
          </a:p>
          <a:p>
            <a:pPr lvl="1"/>
            <a:r>
              <a:rPr lang="en-US" dirty="0" smtClean="0"/>
              <a:t>Digit: “123” =&gt; {(1, “23”)}</a:t>
            </a:r>
          </a:p>
          <a:p>
            <a:pPr lvl="1"/>
            <a:r>
              <a:rPr lang="en-US" dirty="0" err="1" smtClean="0"/>
              <a:t>CharOrDigit</a:t>
            </a:r>
            <a:r>
              <a:rPr lang="en-US" dirty="0" smtClean="0"/>
              <a:t> = </a:t>
            </a:r>
            <a:r>
              <a:rPr lang="en-US" dirty="0" err="1" smtClean="0"/>
              <a:t>Char.Or</a:t>
            </a:r>
            <a:r>
              <a:rPr lang="en-US" dirty="0" smtClean="0"/>
              <a:t>(Digit);</a:t>
            </a:r>
          </a:p>
          <a:p>
            <a:pPr lvl="1"/>
            <a:r>
              <a:rPr lang="en-US" dirty="0" err="1" smtClean="0"/>
              <a:t>CharOrDigit</a:t>
            </a:r>
            <a:r>
              <a:rPr lang="en-US" dirty="0" smtClean="0"/>
              <a:t>: “123” =&gt; {{(“1”, “23”), (1, “23”)}</a:t>
            </a:r>
          </a:p>
          <a:p>
            <a:endParaRPr lang="de-DE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76193-AE3F-4F1A-BA99-5D3B18D2D542}" type="datetime1">
              <a:rPr lang="de-DE" smtClean="0"/>
              <a:t>25.01.2010</a:t>
            </a:fld>
            <a:endParaRPr lang="de-DE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10</a:t>
            </a:fld>
            <a:endParaRPr lang="de-DE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Combinator</a:t>
            </a:r>
            <a:r>
              <a:rPr lang="de-DE" dirty="0" smtClean="0"/>
              <a:t> Primitive - </a:t>
            </a:r>
            <a:r>
              <a:rPr lang="de-DE" dirty="0" err="1" smtClean="0"/>
              <a:t>Then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In Literatur als Bind bekannt</a:t>
            </a:r>
          </a:p>
          <a:p>
            <a:r>
              <a:rPr lang="de-DE" dirty="0" smtClean="0"/>
              <a:t>Entspricht einer Sequenz in Grammatik</a:t>
            </a:r>
          </a:p>
          <a:p>
            <a:r>
              <a:rPr lang="de-DE" dirty="0" err="1" smtClean="0"/>
              <a:t>Konkatenieren</a:t>
            </a:r>
            <a:r>
              <a:rPr lang="de-DE" dirty="0" smtClean="0"/>
              <a:t> von 2 Parsern p1, p2</a:t>
            </a:r>
          </a:p>
          <a:p>
            <a:r>
              <a:rPr lang="de-DE" b="1" dirty="0" smtClean="0"/>
              <a:t>Problem</a:t>
            </a:r>
            <a:r>
              <a:rPr lang="de-DE" dirty="0" smtClean="0"/>
              <a:t>: Wie werden die Ergebnisse von p1 und p2 Zusammengeführt?</a:t>
            </a:r>
          </a:p>
          <a:p>
            <a:r>
              <a:rPr lang="de-DE" b="1" dirty="0" smtClean="0"/>
              <a:t>Lösung</a:t>
            </a:r>
            <a:r>
              <a:rPr lang="de-DE" dirty="0" smtClean="0"/>
              <a:t>: p2 wird nicht direkt übergeben, sondern jeweils aus dem Ergebnis von p1 erstellt</a:t>
            </a:r>
          </a:p>
          <a:p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670A-2B9E-4B6D-B833-6A8820BF4DFC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</a:t>
            </a:r>
            <a:r>
              <a:rPr lang="de-DE" dirty="0" err="1" smtClean="0"/>
              <a:t>Then-Combinator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Digit2Num: </a:t>
            </a:r>
            <a:r>
              <a:rPr lang="de-DE" dirty="0" err="1" smtClean="0"/>
              <a:t>Digit.</a:t>
            </a:r>
            <a:r>
              <a:rPr lang="de-DE" dirty="0" err="1" smtClean="0">
                <a:solidFill>
                  <a:srgbClr val="FF0000"/>
                </a:solidFill>
              </a:rPr>
              <a:t>Then</a:t>
            </a:r>
            <a:r>
              <a:rPr lang="de-DE" dirty="0" smtClean="0"/>
              <a:t>(d </a:t>
            </a:r>
            <a:r>
              <a:rPr lang="de-DE" dirty="0" smtClean="0"/>
              <a:t>=&gt; Return(</a:t>
            </a:r>
            <a:r>
              <a:rPr lang="de-DE" dirty="0" err="1" smtClean="0"/>
              <a:t>int.Parse</a:t>
            </a:r>
            <a:r>
              <a:rPr lang="de-DE" dirty="0" smtClean="0"/>
              <a:t>(d)))</a:t>
            </a:r>
          </a:p>
          <a:p>
            <a:pPr lvl="1"/>
            <a:r>
              <a:rPr lang="de-DE" dirty="0" smtClean="0"/>
              <a:t>Digit2Num ::= </a:t>
            </a:r>
            <a:r>
              <a:rPr lang="de-DE" dirty="0" err="1" smtClean="0"/>
              <a:t>Digit:d</a:t>
            </a:r>
            <a:r>
              <a:rPr lang="de-DE" dirty="0" smtClean="0"/>
              <a:t> { RESULT = </a:t>
            </a:r>
            <a:r>
              <a:rPr lang="de-DE" dirty="0" err="1" smtClean="0"/>
              <a:t>int.Parse</a:t>
            </a:r>
            <a:r>
              <a:rPr lang="de-DE" dirty="0" smtClean="0"/>
              <a:t>(d); }</a:t>
            </a:r>
          </a:p>
          <a:p>
            <a:r>
              <a:rPr lang="de-DE" dirty="0" err="1" smtClean="0"/>
              <a:t>Then</a:t>
            </a:r>
            <a:r>
              <a:rPr lang="de-DE" dirty="0" smtClean="0"/>
              <a:t> erstellt hier einen Parser, der:</a:t>
            </a:r>
          </a:p>
          <a:p>
            <a:pPr lvl="1"/>
            <a:r>
              <a:rPr lang="de-DE" dirty="0" smtClean="0"/>
              <a:t>Zunächst eine Ziffer aus dem Eingabestrom liest (Digit)</a:t>
            </a:r>
          </a:p>
          <a:p>
            <a:pPr lvl="1"/>
            <a:r>
              <a:rPr lang="de-DE" dirty="0" smtClean="0"/>
              <a:t>Mithilfe dieser Ziffer einen Return-Parser erstellt, der den Zahlenwert der Ziffer zurückgibt (d =&gt; …)</a:t>
            </a:r>
          </a:p>
          <a:p>
            <a:pPr lvl="1"/>
            <a:r>
              <a:rPr lang="de-DE" dirty="0" smtClean="0"/>
              <a:t>Diesen neuen Parser mit der verbleibenden Eingabe aufruft</a:t>
            </a:r>
          </a:p>
          <a:p>
            <a:pPr lvl="1"/>
            <a:r>
              <a:rPr lang="de-DE" dirty="0" smtClean="0"/>
              <a:t>Und das Ergebnis des neuen Parsers zurückgibt</a:t>
            </a:r>
          </a:p>
          <a:p>
            <a:pPr lvl="1"/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8CC7E-3601-48E6-B819-627CE4DFC6EC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</a:t>
            </a:r>
            <a:r>
              <a:rPr lang="de-DE" dirty="0" err="1" smtClean="0"/>
              <a:t>Then-Combinator</a:t>
            </a:r>
            <a:r>
              <a:rPr lang="de-DE" dirty="0" smtClean="0"/>
              <a:t> (2)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Digit2Num: </a:t>
            </a:r>
            <a:r>
              <a:rPr lang="de-DE" dirty="0" err="1" smtClean="0"/>
              <a:t>Digit.Then</a:t>
            </a:r>
            <a:r>
              <a:rPr lang="de-DE" dirty="0" smtClean="0"/>
              <a:t>(d </a:t>
            </a:r>
            <a:r>
              <a:rPr lang="de-DE" dirty="0" smtClean="0"/>
              <a:t>=&gt; Return(</a:t>
            </a:r>
            <a:r>
              <a:rPr lang="de-DE" dirty="0" err="1" smtClean="0"/>
              <a:t>int.Parse</a:t>
            </a:r>
            <a:r>
              <a:rPr lang="de-DE" dirty="0" smtClean="0"/>
              <a:t>(d</a:t>
            </a:r>
            <a:r>
              <a:rPr lang="de-DE" dirty="0" smtClean="0"/>
              <a:t>)))</a:t>
            </a:r>
            <a:endParaRPr lang="de-DE" dirty="0" smtClean="0"/>
          </a:p>
          <a:p>
            <a:pPr lvl="1"/>
            <a:r>
              <a:rPr lang="de-DE" dirty="0" err="1" smtClean="0"/>
              <a:t>Digit.Then</a:t>
            </a:r>
            <a:r>
              <a:rPr lang="de-DE" dirty="0" smtClean="0"/>
              <a:t>(</a:t>
            </a:r>
            <a:r>
              <a:rPr lang="de-DE" dirty="0" err="1" smtClean="0"/>
              <a:t>ReturnInt</a:t>
            </a:r>
            <a:r>
              <a:rPr lang="de-DE" dirty="0" smtClean="0"/>
              <a:t>)</a:t>
            </a:r>
          </a:p>
          <a:p>
            <a:pPr lvl="1"/>
            <a:r>
              <a:rPr lang="de-DE" dirty="0" err="1" smtClean="0"/>
              <a:t>ReturnInt</a:t>
            </a:r>
            <a:r>
              <a:rPr lang="de-DE" dirty="0" smtClean="0"/>
              <a:t>(d) { </a:t>
            </a:r>
            <a:r>
              <a:rPr lang="de-DE" dirty="0" err="1" smtClean="0"/>
              <a:t>return</a:t>
            </a:r>
            <a:r>
              <a:rPr lang="de-DE" dirty="0" smtClean="0"/>
              <a:t> </a:t>
            </a:r>
            <a:r>
              <a:rPr lang="de-DE" dirty="0" err="1" smtClean="0"/>
              <a:t>Return</a:t>
            </a:r>
            <a:r>
              <a:rPr lang="de-DE" dirty="0" smtClean="0"/>
              <a:t>(</a:t>
            </a:r>
            <a:r>
              <a:rPr lang="de-DE" dirty="0" err="1" smtClean="0"/>
              <a:t>int.Parse</a:t>
            </a:r>
            <a:r>
              <a:rPr lang="de-DE" dirty="0" smtClean="0"/>
              <a:t>(d)); }</a:t>
            </a:r>
            <a:endParaRPr lang="de-DE" dirty="0" smtClean="0"/>
          </a:p>
          <a:p>
            <a:r>
              <a:rPr lang="de-DE" dirty="0" smtClean="0"/>
              <a:t>Parsen des Strings „1“</a:t>
            </a:r>
          </a:p>
          <a:p>
            <a:pPr marL="731520" lvl="1" indent="-457200">
              <a:buFont typeface="+mj-lt"/>
              <a:buAutoNum type="arabicPeriod"/>
            </a:pPr>
            <a:r>
              <a:rPr lang="de-DE" dirty="0" smtClean="0"/>
              <a:t>Digit-Parser wird angewendet:</a:t>
            </a:r>
            <a:br>
              <a:rPr lang="de-DE" dirty="0" smtClean="0"/>
            </a:br>
            <a:r>
              <a:rPr lang="de-DE" dirty="0" smtClean="0"/>
              <a:t>„1“ =&gt; {(„1“, „“)} (daher: Ergebnis: „1“, Rest-Tokens: „“)</a:t>
            </a:r>
          </a:p>
          <a:p>
            <a:pPr marL="731520" lvl="1" indent="-457200">
              <a:buFont typeface="+mj-lt"/>
              <a:buAutoNum type="arabicPeriod"/>
            </a:pPr>
            <a:r>
              <a:rPr lang="de-DE" dirty="0" smtClean="0"/>
              <a:t>Funktion </a:t>
            </a:r>
            <a:r>
              <a:rPr lang="de-DE" dirty="0" err="1" smtClean="0"/>
              <a:t>ReturnInt</a:t>
            </a:r>
            <a:r>
              <a:rPr lang="de-DE" dirty="0" smtClean="0"/>
              <a:t> wird mit „1“ als Parameter aufgerufen</a:t>
            </a:r>
          </a:p>
          <a:p>
            <a:pPr marL="731520" lvl="1" indent="-457200">
              <a:buFont typeface="+mj-lt"/>
              <a:buAutoNum type="arabicPeriod"/>
            </a:pPr>
            <a:r>
              <a:rPr lang="de-DE" dirty="0" err="1" smtClean="0"/>
              <a:t>ReturnInt</a:t>
            </a:r>
            <a:r>
              <a:rPr lang="de-DE" dirty="0" smtClean="0"/>
              <a:t>(„1“) gibt den Parser Return(1) zurück</a:t>
            </a:r>
          </a:p>
          <a:p>
            <a:pPr marL="731520" lvl="1" indent="-457200">
              <a:buFont typeface="+mj-lt"/>
              <a:buAutoNum type="arabicPeriod"/>
            </a:pPr>
            <a:r>
              <a:rPr lang="de-DE" dirty="0" smtClean="0"/>
              <a:t>Return(1) wird mit dem Rest der Eingabe aufgerufen („“)</a:t>
            </a:r>
            <a:br>
              <a:rPr lang="de-DE" dirty="0" smtClean="0"/>
            </a:br>
            <a:r>
              <a:rPr lang="de-DE" dirty="0" smtClean="0"/>
              <a:t>Return(1): „“ =&gt; {(1, „“)}</a:t>
            </a:r>
          </a:p>
          <a:p>
            <a:pPr lvl="0">
              <a:buClr>
                <a:srgbClr val="4F81BD"/>
              </a:buClr>
            </a:pPr>
            <a:r>
              <a:rPr lang="de-DE" dirty="0" smtClean="0">
                <a:solidFill>
                  <a:prstClr val="black"/>
                </a:solidFill>
              </a:rPr>
              <a:t>Also: Digit2Num: „1“ =&gt; {(1, </a:t>
            </a:r>
            <a:r>
              <a:rPr lang="de-DE" dirty="0" smtClean="0">
                <a:solidFill>
                  <a:prstClr val="black"/>
                </a:solidFill>
              </a:rPr>
              <a:t>„“)}</a:t>
            </a:r>
            <a:endParaRPr lang="de-DE" dirty="0" smtClean="0">
              <a:solidFill>
                <a:prstClr val="black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2C682-9D2D-4EC7-B8C6-455253D76BBC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Beispiel: </a:t>
            </a:r>
            <a:r>
              <a:rPr lang="de-DE" dirty="0" err="1" smtClean="0"/>
              <a:t>Then-Combinator</a:t>
            </a:r>
            <a:r>
              <a:rPr lang="de-DE" dirty="0" smtClean="0"/>
              <a:t> (3)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err="1" smtClean="0"/>
              <a:t>Combinator</a:t>
            </a:r>
            <a:r>
              <a:rPr lang="de-DE" dirty="0" smtClean="0"/>
              <a:t>-Grammatik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de-DE" dirty="0" smtClean="0"/>
              <a:t>„Normale“ Grammatik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 smtClean="0"/>
              <a:t>AddExpression</a:t>
            </a:r>
            <a:r>
              <a:rPr lang="en-US" dirty="0" smtClean="0"/>
              <a:t> =</a:t>
            </a:r>
            <a:br>
              <a:rPr lang="en-US" dirty="0" smtClean="0"/>
            </a:br>
            <a:r>
              <a:rPr lang="en-US" dirty="0" err="1" smtClean="0"/>
              <a:t>number.Then</a:t>
            </a:r>
            <a:r>
              <a:rPr lang="en-US" dirty="0" smtClean="0"/>
              <a:t>(n1 =&gt; </a:t>
            </a:r>
            <a:br>
              <a:rPr lang="en-US" dirty="0" smtClean="0"/>
            </a:br>
            <a:r>
              <a:rPr lang="en-US" dirty="0" err="1" smtClean="0"/>
              <a:t>AddToken.Then</a:t>
            </a:r>
            <a:r>
              <a:rPr lang="en-US" dirty="0" smtClean="0"/>
              <a:t>(a =&gt;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number.Then</a:t>
            </a:r>
            <a:r>
              <a:rPr lang="en-US" dirty="0" smtClean="0"/>
              <a:t>(n2 </a:t>
            </a:r>
            <a:r>
              <a:rPr lang="en-US" dirty="0" smtClean="0"/>
              <a:t>=&gt;</a:t>
            </a:r>
            <a:br>
              <a:rPr lang="en-US" dirty="0" smtClean="0"/>
            </a:br>
            <a:r>
              <a:rPr lang="en-US" dirty="0" smtClean="0"/>
              <a:t>Return(n1 + n2))))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de-DE" dirty="0" err="1" smtClean="0"/>
              <a:t>AddExpression</a:t>
            </a:r>
            <a:r>
              <a:rPr lang="de-DE" dirty="0" smtClean="0"/>
              <a:t> ::=</a:t>
            </a:r>
            <a:br>
              <a:rPr lang="de-DE" dirty="0" smtClean="0"/>
            </a:br>
            <a:r>
              <a:rPr lang="de-DE" dirty="0" smtClean="0"/>
              <a:t>EX:n1</a:t>
            </a:r>
            <a:br>
              <a:rPr lang="de-DE" dirty="0" smtClean="0"/>
            </a:br>
            <a:r>
              <a:rPr lang="de-DE" dirty="0" err="1" smtClean="0"/>
              <a:t>ADD:a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EX:n2</a:t>
            </a:r>
            <a:br>
              <a:rPr lang="de-DE" dirty="0" smtClean="0"/>
            </a:br>
            <a:r>
              <a:rPr lang="de-DE" dirty="0" smtClean="0"/>
              <a:t>{{ RESULT = n1+n2 }}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2926C-8F3D-4D9F-840B-3690C4FE7D36}" type="datetime1">
              <a:rPr lang="de-DE" smtClean="0"/>
              <a:t>25.01.2010</a:t>
            </a:fld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14</a:t>
            </a:fld>
            <a:endParaRPr lang="de-DE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Zusammengesetze Parser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Accept</a:t>
            </a:r>
            <a:r>
              <a:rPr lang="de-DE" dirty="0" smtClean="0"/>
              <a:t>(Token t) – Parser für bestimmtes Token</a:t>
            </a:r>
          </a:p>
          <a:p>
            <a:pPr lvl="1"/>
            <a:r>
              <a:rPr lang="de-DE" dirty="0" err="1" smtClean="0"/>
              <a:t>Accept</a:t>
            </a:r>
            <a:r>
              <a:rPr lang="de-DE" dirty="0" smtClean="0"/>
              <a:t>().</a:t>
            </a:r>
            <a:r>
              <a:rPr lang="de-DE" dirty="0" err="1" smtClean="0"/>
              <a:t>Then</a:t>
            </a:r>
            <a:r>
              <a:rPr lang="de-DE" dirty="0" smtClean="0"/>
              <a:t>(</a:t>
            </a:r>
            <a:r>
              <a:rPr lang="de-DE" dirty="0" err="1" smtClean="0"/>
              <a:t>token</a:t>
            </a:r>
            <a:r>
              <a:rPr lang="de-DE" dirty="0" smtClean="0"/>
              <a:t> =&gt;</a:t>
            </a:r>
            <a:br>
              <a:rPr lang="de-DE" dirty="0" smtClean="0"/>
            </a:br>
            <a:r>
              <a:rPr lang="de-DE" dirty="0" smtClean="0"/>
              <a:t>	</a:t>
            </a:r>
            <a:r>
              <a:rPr lang="de-DE" dirty="0" err="1" smtClean="0"/>
              <a:t>token</a:t>
            </a:r>
            <a:r>
              <a:rPr lang="de-DE" dirty="0" smtClean="0"/>
              <a:t> == t</a:t>
            </a:r>
            <a:br>
              <a:rPr lang="de-DE" dirty="0" smtClean="0"/>
            </a:br>
            <a:r>
              <a:rPr lang="de-DE" dirty="0" smtClean="0"/>
              <a:t>	? Return(</a:t>
            </a:r>
            <a:r>
              <a:rPr lang="de-DE" dirty="0" err="1" smtClean="0"/>
              <a:t>token</a:t>
            </a:r>
            <a:r>
              <a:rPr lang="de-DE" dirty="0" smtClean="0"/>
              <a:t>)</a:t>
            </a:r>
            <a:br>
              <a:rPr lang="de-DE" dirty="0" smtClean="0"/>
            </a:br>
            <a:r>
              <a:rPr lang="de-DE" dirty="0" smtClean="0"/>
              <a:t>	: Fail()</a:t>
            </a:r>
            <a:br>
              <a:rPr lang="de-DE" dirty="0" smtClean="0"/>
            </a:br>
            <a:r>
              <a:rPr lang="de-DE" dirty="0" smtClean="0"/>
              <a:t>);</a:t>
            </a:r>
          </a:p>
          <a:p>
            <a:r>
              <a:rPr lang="de-DE" dirty="0" err="1" smtClean="0"/>
              <a:t>Accept</a:t>
            </a:r>
            <a:r>
              <a:rPr lang="de-DE" dirty="0" smtClean="0"/>
              <a:t>(‚a‘): „</a:t>
            </a:r>
            <a:r>
              <a:rPr lang="de-DE" dirty="0" err="1" smtClean="0"/>
              <a:t>abc</a:t>
            </a:r>
            <a:r>
              <a:rPr lang="de-DE" dirty="0" smtClean="0"/>
              <a:t>“ =&gt; {(„a“, „</a:t>
            </a:r>
            <a:r>
              <a:rPr lang="de-DE" dirty="0" err="1" smtClean="0"/>
              <a:t>bc</a:t>
            </a:r>
            <a:r>
              <a:rPr lang="de-DE" dirty="0" smtClean="0"/>
              <a:t>“)} 	//Return(„a“)</a:t>
            </a:r>
          </a:p>
          <a:p>
            <a:r>
              <a:rPr lang="de-DE" dirty="0" err="1" smtClean="0"/>
              <a:t>Accept</a:t>
            </a:r>
            <a:r>
              <a:rPr lang="de-DE" dirty="0" smtClean="0"/>
              <a:t>(‚b‘): „</a:t>
            </a:r>
            <a:r>
              <a:rPr lang="de-DE" dirty="0" err="1" smtClean="0"/>
              <a:t>abc</a:t>
            </a:r>
            <a:r>
              <a:rPr lang="de-DE" dirty="0" smtClean="0"/>
              <a:t>“ =&gt; { } 		//Fail()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5491-F4C7-4129-ABDA-39A249F615F1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Zusammengesetze </a:t>
            </a:r>
            <a:r>
              <a:rPr lang="de-DE" dirty="0" err="1" smtClean="0"/>
              <a:t>Kombinatoren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err="1" smtClean="0"/>
              <a:t>p.Rep</a:t>
            </a:r>
            <a:r>
              <a:rPr lang="de-DE" dirty="0" smtClean="0"/>
              <a:t>() – Wiederholung</a:t>
            </a:r>
          </a:p>
          <a:p>
            <a:pPr lvl="1"/>
            <a:r>
              <a:rPr lang="de-DE" dirty="0" smtClean="0"/>
              <a:t>p* = p+ | </a:t>
            </a:r>
            <a:r>
              <a:rPr lang="de-DE" dirty="0" err="1" smtClean="0"/>
              <a:t>eps</a:t>
            </a:r>
            <a:endParaRPr lang="de-DE" dirty="0" smtClean="0"/>
          </a:p>
          <a:p>
            <a:pPr lvl="1"/>
            <a:r>
              <a:rPr lang="de-DE" dirty="0" smtClean="0"/>
              <a:t>p.Rep1().</a:t>
            </a:r>
            <a:r>
              <a:rPr lang="de-DE" dirty="0" err="1" smtClean="0"/>
              <a:t>Or</a:t>
            </a:r>
            <a:r>
              <a:rPr lang="de-DE" dirty="0" smtClean="0"/>
              <a:t>(Return({ })) </a:t>
            </a:r>
          </a:p>
          <a:p>
            <a:r>
              <a:rPr lang="de-DE" dirty="0" smtClean="0"/>
              <a:t>p.Rep1() – Wiederholung (mindestens einmal)</a:t>
            </a:r>
          </a:p>
          <a:p>
            <a:pPr lvl="1"/>
            <a:r>
              <a:rPr lang="de-DE" dirty="0" smtClean="0"/>
              <a:t>p+ = pp*</a:t>
            </a:r>
          </a:p>
          <a:p>
            <a:pPr lvl="1"/>
            <a:r>
              <a:rPr lang="de-DE" dirty="0" err="1" smtClean="0"/>
              <a:t>p.Then</a:t>
            </a:r>
            <a:r>
              <a:rPr lang="de-DE" dirty="0" smtClean="0"/>
              <a:t>(</a:t>
            </a:r>
            <a:r>
              <a:rPr lang="de-DE" dirty="0" err="1" smtClean="0"/>
              <a:t>first</a:t>
            </a:r>
            <a:r>
              <a:rPr lang="de-DE" dirty="0" smtClean="0"/>
              <a:t> =&gt; p.Rep1.Then(</a:t>
            </a:r>
            <a:r>
              <a:rPr lang="de-DE" dirty="0" err="1" smtClean="0"/>
              <a:t>remainder</a:t>
            </a:r>
            <a:r>
              <a:rPr lang="de-DE" dirty="0" smtClean="0"/>
              <a:t> =&gt; Return({</a:t>
            </a:r>
            <a:r>
              <a:rPr lang="de-DE" dirty="0" err="1" smtClean="0"/>
              <a:t>first</a:t>
            </a:r>
            <a:r>
              <a:rPr lang="de-DE" dirty="0" smtClean="0"/>
              <a:t>} ⋃ </a:t>
            </a:r>
            <a:r>
              <a:rPr lang="de-DE" dirty="0" err="1" smtClean="0"/>
              <a:t>remainder</a:t>
            </a:r>
            <a:r>
              <a:rPr lang="de-DE" dirty="0" smtClean="0"/>
              <a:t>) </a:t>
            </a:r>
          </a:p>
          <a:p>
            <a:r>
              <a:rPr lang="de-DE" dirty="0" smtClean="0"/>
              <a:t>Beispiel</a:t>
            </a:r>
          </a:p>
          <a:p>
            <a:pPr lvl="1"/>
            <a:r>
              <a:rPr lang="de-DE" dirty="0" smtClean="0"/>
              <a:t>Letter.Rep1(): „</a:t>
            </a:r>
            <a:r>
              <a:rPr lang="de-DE" dirty="0" err="1" smtClean="0"/>
              <a:t>abc</a:t>
            </a:r>
            <a:r>
              <a:rPr lang="de-DE" dirty="0" smtClean="0"/>
              <a:t>“ =&gt; {(„a“, „</a:t>
            </a:r>
            <a:r>
              <a:rPr lang="de-DE" dirty="0" err="1" smtClean="0"/>
              <a:t>bc</a:t>
            </a:r>
            <a:r>
              <a:rPr lang="de-DE" dirty="0" smtClean="0"/>
              <a:t>“),(„ab“, „c“),(„</a:t>
            </a:r>
            <a:r>
              <a:rPr lang="de-DE" dirty="0" err="1" smtClean="0"/>
              <a:t>abc</a:t>
            </a:r>
            <a:r>
              <a:rPr lang="de-DE" dirty="0" smtClean="0"/>
              <a:t>“, „“)}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DEB36-4745-47E0-926E-30DA0CBB1ADA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Probleme</a:t>
            </a:r>
            <a:endParaRPr lang="de-DE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Laufzeit</a:t>
            </a:r>
          </a:p>
          <a:p>
            <a:r>
              <a:rPr lang="de-DE" dirty="0" smtClean="0"/>
              <a:t>Linksrekursion</a:t>
            </a:r>
          </a:p>
          <a:p>
            <a:r>
              <a:rPr lang="de-DE" dirty="0" smtClean="0"/>
              <a:t>Fehlerbehandlung</a:t>
            </a:r>
            <a:endParaRPr lang="de-DE" dirty="0"/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2C17-9C20-432C-B3A0-A8AC7F67AD6B}" type="datetime1">
              <a:rPr lang="de-DE" smtClean="0"/>
              <a:t>25.01.2010</a:t>
            </a:fld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Problem: Laufzeit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Es werden immer alle Möglichkeiten durchprobiert</a:t>
            </a:r>
          </a:p>
          <a:p>
            <a:r>
              <a:rPr lang="de-DE" dirty="0" smtClean="0"/>
              <a:t>Ein Parser parst oft mehrmals gleiche Eingabe</a:t>
            </a:r>
          </a:p>
          <a:p>
            <a:r>
              <a:rPr lang="de-DE" dirty="0" smtClean="0"/>
              <a:t>Beispiel:</a:t>
            </a:r>
          </a:p>
          <a:p>
            <a:pPr lvl="1"/>
            <a:r>
              <a:rPr lang="de-DE" dirty="0" smtClean="0"/>
              <a:t>Ausdruck = Term + Rest | Term – Rest</a:t>
            </a:r>
          </a:p>
          <a:p>
            <a:pPr lvl="1"/>
            <a:r>
              <a:rPr lang="de-DE" dirty="0" smtClean="0"/>
              <a:t>„5-3“: Doppelter Aufruf des Term-Parsers für „5“</a:t>
            </a:r>
          </a:p>
          <a:p>
            <a:pPr lvl="1"/>
            <a:r>
              <a:rPr lang="de-DE" dirty="0" smtClean="0">
                <a:sym typeface="Wingdings" pitchFamily="2" charset="2"/>
              </a:rPr>
              <a:t>Bei komplexeren Grammatiken sehr ineffizient</a:t>
            </a:r>
          </a:p>
          <a:p>
            <a:r>
              <a:rPr lang="de-DE" dirty="0" smtClean="0"/>
              <a:t>Exponentielle Laufzeit!</a:t>
            </a:r>
          </a:p>
          <a:p>
            <a:r>
              <a:rPr lang="de-DE" dirty="0" smtClean="0"/>
              <a:t>Einfache Lösung: </a:t>
            </a:r>
            <a:r>
              <a:rPr lang="de-DE" dirty="0" err="1" smtClean="0"/>
              <a:t>Memoization</a:t>
            </a:r>
            <a:endParaRPr lang="de-DE" dirty="0" smtClean="0"/>
          </a:p>
          <a:p>
            <a:pPr lvl="1"/>
            <a:r>
              <a:rPr lang="de-DE" dirty="0" smtClean="0"/>
              <a:t>Teilergebnisse der Parser speichern </a:t>
            </a:r>
            <a:r>
              <a:rPr lang="de-DE" dirty="0" smtClean="0">
                <a:sym typeface="Wingdings" pitchFamily="2" charset="2"/>
              </a:rPr>
              <a:t> </a:t>
            </a:r>
            <a:r>
              <a:rPr lang="de-DE" dirty="0" smtClean="0"/>
              <a:t>O(n</a:t>
            </a:r>
            <a:r>
              <a:rPr lang="de-DE" baseline="30000" dirty="0" smtClean="0"/>
              <a:t>3</a:t>
            </a:r>
            <a:r>
              <a:rPr lang="de-DE" dirty="0" smtClean="0"/>
              <a:t>)</a:t>
            </a:r>
          </a:p>
          <a:p>
            <a:r>
              <a:rPr lang="de-DE" dirty="0" smtClean="0"/>
              <a:t>Komplexer: Spezielle </a:t>
            </a:r>
            <a:r>
              <a:rPr lang="de-DE" dirty="0" err="1" smtClean="0"/>
              <a:t>Combinators</a:t>
            </a:r>
            <a:r>
              <a:rPr lang="de-DE" dirty="0" smtClean="0"/>
              <a:t> + Grammatiken</a:t>
            </a:r>
          </a:p>
          <a:p>
            <a:pPr lvl="1"/>
            <a:r>
              <a:rPr lang="de-DE" dirty="0" smtClean="0"/>
              <a:t>Lineare Laufzeit, aber dafür Verlust der Flexibilität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10CCE-2BC5-44B5-8583-1306B25C9083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Problem: Linksrekursion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ex = </a:t>
            </a:r>
            <a:r>
              <a:rPr lang="de-DE" dirty="0" err="1" smtClean="0"/>
              <a:t>ex.Then</a:t>
            </a:r>
            <a:r>
              <a:rPr lang="de-DE" dirty="0" smtClean="0"/>
              <a:t>(…)</a:t>
            </a:r>
          </a:p>
          <a:p>
            <a:pPr lvl="1"/>
            <a:r>
              <a:rPr lang="de-DE" dirty="0" smtClean="0"/>
              <a:t>„ex“-Parser ruft „ex“-Parser auf, der „ex“-Parser aufruft, …</a:t>
            </a:r>
          </a:p>
          <a:p>
            <a:pPr lvl="1"/>
            <a:r>
              <a:rPr lang="de-DE" dirty="0" err="1" smtClean="0"/>
              <a:t>Stack</a:t>
            </a:r>
            <a:r>
              <a:rPr lang="de-DE" dirty="0" smtClean="0"/>
              <a:t>-Overflow</a:t>
            </a:r>
          </a:p>
          <a:p>
            <a:r>
              <a:rPr lang="de-DE" dirty="0" smtClean="0"/>
              <a:t>Lösungsansatz:</a:t>
            </a:r>
          </a:p>
          <a:p>
            <a:pPr lvl="1"/>
            <a:r>
              <a:rPr lang="de-DE" dirty="0" smtClean="0"/>
              <a:t>Für jeden Parser-Aufruf Rekursionstiefe merken</a:t>
            </a:r>
          </a:p>
          <a:p>
            <a:pPr lvl="1"/>
            <a:r>
              <a:rPr lang="de-DE" dirty="0" smtClean="0"/>
              <a:t>Maximale Rekursionstiefe ist durch die Länge der Eingabe begrenzt</a:t>
            </a:r>
          </a:p>
          <a:p>
            <a:pPr lvl="1"/>
            <a:r>
              <a:rPr lang="de-DE" dirty="0" smtClean="0"/>
              <a:t>Lässt sich mit </a:t>
            </a:r>
            <a:r>
              <a:rPr lang="de-DE" dirty="0" err="1" smtClean="0"/>
              <a:t>Memoize</a:t>
            </a:r>
            <a:r>
              <a:rPr lang="de-DE" dirty="0" smtClean="0"/>
              <a:t> Funktion kombinieren</a:t>
            </a:r>
          </a:p>
          <a:p>
            <a:pPr lvl="1"/>
            <a:r>
              <a:rPr lang="de-DE" dirty="0" smtClean="0"/>
              <a:t>Laufzeit inkl. </a:t>
            </a:r>
            <a:r>
              <a:rPr lang="de-DE" dirty="0" err="1" smtClean="0"/>
              <a:t>Memoization</a:t>
            </a:r>
            <a:r>
              <a:rPr lang="de-DE" dirty="0" smtClean="0"/>
              <a:t>: O(n</a:t>
            </a:r>
            <a:r>
              <a:rPr lang="de-DE" baseline="30000" dirty="0" smtClean="0"/>
              <a:t>4</a:t>
            </a:r>
            <a:r>
              <a:rPr lang="de-DE" dirty="0" smtClean="0"/>
              <a:t>)</a:t>
            </a:r>
            <a:endParaRPr lang="de-DE" dirty="0" smtClean="0"/>
          </a:p>
          <a:p>
            <a:r>
              <a:rPr lang="de-DE" dirty="0" smtClean="0"/>
              <a:t>Korrekte Implementierung nicht trivial!</a:t>
            </a:r>
          </a:p>
          <a:p>
            <a:pPr lvl="1"/>
            <a:r>
              <a:rPr lang="en-US" dirty="0" err="1" smtClean="0"/>
              <a:t>Literatur</a:t>
            </a:r>
            <a:r>
              <a:rPr lang="en-US" dirty="0" smtClean="0"/>
              <a:t>: </a:t>
            </a:r>
            <a:r>
              <a:rPr lang="en-US" dirty="0" smtClean="0"/>
              <a:t>Frost</a:t>
            </a:r>
            <a:r>
              <a:rPr lang="en-US" dirty="0" smtClean="0"/>
              <a:t>, R. and Hafiz, R. (</a:t>
            </a:r>
            <a:r>
              <a:rPr lang="en-US" dirty="0" smtClean="0"/>
              <a:t>2006-2010)</a:t>
            </a:r>
          </a:p>
          <a:p>
            <a:pPr lvl="1"/>
            <a:r>
              <a:rPr lang="en-US" dirty="0" err="1" smtClean="0"/>
              <a:t>PoC-Implementierung</a:t>
            </a:r>
            <a:r>
              <a:rPr lang="en-US" dirty="0" smtClean="0"/>
              <a:t> in Haskell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B95CB-AC59-4450-AA7A-909A3CD84974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Gliederung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F433-D36C-4E41-AD45-7B150DD1CAE6}" type="datetime1">
              <a:rPr lang="de-DE" smtClean="0"/>
              <a:t>25.01.2010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2</a:t>
            </a:fld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Einführung</a:t>
            </a:r>
          </a:p>
          <a:p>
            <a:r>
              <a:rPr lang="de-DE" dirty="0" smtClean="0"/>
              <a:t>Was ist ein Parser?</a:t>
            </a:r>
          </a:p>
          <a:p>
            <a:r>
              <a:rPr lang="de-DE" dirty="0" smtClean="0"/>
              <a:t>Einfache und komplexe Parser</a:t>
            </a:r>
          </a:p>
          <a:p>
            <a:r>
              <a:rPr lang="de-DE" dirty="0" smtClean="0"/>
              <a:t>Probleme</a:t>
            </a:r>
          </a:p>
          <a:p>
            <a:r>
              <a:rPr lang="de-DE" dirty="0" smtClean="0"/>
              <a:t>DEMO: </a:t>
            </a:r>
            <a:r>
              <a:rPr lang="de-DE" dirty="0" err="1" smtClean="0"/>
              <a:t>Combinator</a:t>
            </a:r>
            <a:r>
              <a:rPr lang="de-DE" dirty="0" smtClean="0"/>
              <a:t> Framework in C#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Fehlerbehandlung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In der vorgestellten Form keine Fehlerbehandlung</a:t>
            </a:r>
          </a:p>
          <a:p>
            <a:pPr lvl="1"/>
            <a:r>
              <a:rPr lang="de-DE" dirty="0" smtClean="0"/>
              <a:t>Parse-Fehler resultieren in leerer Ergebnismenge</a:t>
            </a:r>
          </a:p>
          <a:p>
            <a:r>
              <a:rPr lang="de-DE" dirty="0" smtClean="0"/>
              <a:t>Lösungsansatz:</a:t>
            </a:r>
          </a:p>
          <a:p>
            <a:pPr lvl="1"/>
            <a:r>
              <a:rPr lang="de-DE" dirty="0" smtClean="0"/>
              <a:t>Parser-Ergebnisse mit Fehlermeldungen anreichern</a:t>
            </a:r>
          </a:p>
          <a:p>
            <a:pPr lvl="1"/>
            <a:r>
              <a:rPr lang="de-DE" dirty="0" smtClean="0"/>
              <a:t>Zusammensetzen der Fehlermeldungen auf höheren Ebenen</a:t>
            </a:r>
          </a:p>
          <a:p>
            <a:r>
              <a:rPr lang="de-DE" dirty="0" smtClean="0"/>
              <a:t>Beispiel:</a:t>
            </a:r>
          </a:p>
          <a:p>
            <a:pPr lvl="1"/>
            <a:r>
              <a:rPr lang="de-DE" dirty="0" smtClean="0"/>
              <a:t>Letter: „%“ =&gt; #Letter </a:t>
            </a:r>
            <a:r>
              <a:rPr lang="de-DE" dirty="0" err="1" smtClean="0"/>
              <a:t>expected</a:t>
            </a:r>
            <a:r>
              <a:rPr lang="de-DE" dirty="0" smtClean="0"/>
              <a:t>#</a:t>
            </a:r>
          </a:p>
          <a:p>
            <a:pPr lvl="1"/>
            <a:r>
              <a:rPr lang="de-DE" dirty="0" smtClean="0"/>
              <a:t>Digit: „%“ =&gt; #Digit </a:t>
            </a:r>
            <a:r>
              <a:rPr lang="de-DE" dirty="0" err="1" smtClean="0"/>
              <a:t>expected</a:t>
            </a:r>
            <a:r>
              <a:rPr lang="de-DE" dirty="0" smtClean="0"/>
              <a:t>#</a:t>
            </a:r>
          </a:p>
          <a:p>
            <a:pPr lvl="1"/>
            <a:r>
              <a:rPr lang="de-DE" dirty="0" err="1" smtClean="0"/>
              <a:t>Letter.Or</a:t>
            </a:r>
            <a:r>
              <a:rPr lang="de-DE" dirty="0" smtClean="0"/>
              <a:t>(Digit): „%“ =&gt; #Letter </a:t>
            </a:r>
            <a:r>
              <a:rPr lang="de-DE" dirty="0" err="1" smtClean="0"/>
              <a:t>or</a:t>
            </a:r>
            <a:r>
              <a:rPr lang="de-DE" dirty="0" smtClean="0"/>
              <a:t> Digit </a:t>
            </a:r>
            <a:r>
              <a:rPr lang="de-DE" dirty="0" err="1" smtClean="0"/>
              <a:t>expected</a:t>
            </a:r>
            <a:r>
              <a:rPr lang="de-DE" dirty="0" smtClean="0"/>
              <a:t>#</a:t>
            </a:r>
          </a:p>
        </p:txBody>
      </p:sp>
      <p:sp>
        <p:nvSpPr>
          <p:cNvPr id="7" name="Pfeil nach unten 6"/>
          <p:cNvSpPr/>
          <p:nvPr/>
        </p:nvSpPr>
        <p:spPr>
          <a:xfrm rot="19013253">
            <a:off x="5003580" y="4629756"/>
            <a:ext cx="349657" cy="457325"/>
          </a:xfrm>
          <a:prstGeom prst="down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71AA3-3E47-4540-B39A-15323920BAD8}" type="datetime1">
              <a:rPr lang="de-DE" smtClean="0"/>
              <a:t>25.01.2010</a:t>
            </a:fld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20</a:t>
            </a:fld>
            <a:endParaRPr lang="de-DE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Implementierung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Geschrieben in C#</a:t>
            </a:r>
          </a:p>
          <a:p>
            <a:pPr lvl="1"/>
            <a:r>
              <a:rPr lang="de-DE" dirty="0" smtClean="0"/>
              <a:t>Stark vereinfacht dank </a:t>
            </a:r>
            <a:r>
              <a:rPr lang="de-DE" dirty="0" err="1" smtClean="0"/>
              <a:t>Lambdas+LINQ</a:t>
            </a:r>
            <a:r>
              <a:rPr lang="de-DE" dirty="0" smtClean="0"/>
              <a:t> in C# 3.0</a:t>
            </a:r>
          </a:p>
          <a:p>
            <a:r>
              <a:rPr lang="de-DE" dirty="0" smtClean="0"/>
              <a:t>Unterstützt beliebige Tokens als Eingabe (generisch)</a:t>
            </a:r>
          </a:p>
          <a:p>
            <a:r>
              <a:rPr lang="de-DE" dirty="0" smtClean="0"/>
              <a:t>Unterstützt Mehrdeutige Grammatiken</a:t>
            </a:r>
          </a:p>
          <a:p>
            <a:r>
              <a:rPr lang="de-DE" dirty="0" smtClean="0"/>
              <a:t>Unterstützt Linksrekursion!</a:t>
            </a:r>
          </a:p>
          <a:p>
            <a:r>
              <a:rPr lang="de-DE" dirty="0" smtClean="0"/>
              <a:t>Inklusive Beispiel:</a:t>
            </a:r>
          </a:p>
          <a:p>
            <a:pPr lvl="1"/>
            <a:r>
              <a:rPr lang="de-DE" dirty="0" smtClean="0"/>
              <a:t>Einfacher Parser für mathematische Ausdrücke und Funktionen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B8A6A-7991-480B-842E-C4838910A69C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DEMO</a:t>
            </a:r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Parser </a:t>
            </a:r>
            <a:r>
              <a:rPr lang="de-DE" dirty="0" err="1" smtClean="0"/>
              <a:t>Combinator</a:t>
            </a:r>
            <a:r>
              <a:rPr lang="de-DE" dirty="0" smtClean="0"/>
              <a:t> Framework in C#</a:t>
            </a:r>
            <a:endParaRPr lang="de-DE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Akademisch sehr interessant</a:t>
            </a:r>
          </a:p>
          <a:p>
            <a:r>
              <a:rPr lang="de-DE" dirty="0" smtClean="0"/>
              <a:t>Aktives Forschungsgebiet</a:t>
            </a:r>
          </a:p>
          <a:p>
            <a:r>
              <a:rPr lang="de-DE" dirty="0" smtClean="0"/>
              <a:t>„Sehr einfach“ und trotzdem sehr mächtig</a:t>
            </a:r>
          </a:p>
          <a:p>
            <a:r>
              <a:rPr lang="de-DE" dirty="0" smtClean="0"/>
              <a:t>Nachteile</a:t>
            </a:r>
          </a:p>
          <a:p>
            <a:pPr lvl="1"/>
            <a:r>
              <a:rPr lang="de-DE" dirty="0" smtClean="0"/>
              <a:t>Schlechte Laufzeit</a:t>
            </a:r>
          </a:p>
          <a:p>
            <a:pPr lvl="1"/>
            <a:r>
              <a:rPr lang="de-DE" dirty="0" smtClean="0"/>
              <a:t>Tief verschachtelte Funktionsaufrufe (</a:t>
            </a:r>
            <a:r>
              <a:rPr lang="de-DE" dirty="0" smtClean="0">
                <a:sym typeface="Wingdings" pitchFamily="2" charset="2"/>
              </a:rPr>
              <a:t></a:t>
            </a:r>
            <a:r>
              <a:rPr lang="de-DE" dirty="0" err="1" smtClean="0">
                <a:sym typeface="Wingdings" pitchFamily="2" charset="2"/>
              </a:rPr>
              <a:t>Stack</a:t>
            </a:r>
            <a:r>
              <a:rPr lang="de-DE" dirty="0" smtClean="0">
                <a:sym typeface="Wingdings" pitchFamily="2" charset="2"/>
              </a:rPr>
              <a:t>-Overflow)</a:t>
            </a:r>
            <a:endParaRPr lang="de-DE" dirty="0" smtClean="0"/>
          </a:p>
          <a:p>
            <a:pPr lvl="1"/>
            <a:r>
              <a:rPr lang="de-DE" dirty="0" smtClean="0"/>
              <a:t>Oft schwierig zu debuggen</a:t>
            </a:r>
          </a:p>
          <a:p>
            <a:pPr lvl="1"/>
            <a:r>
              <a:rPr lang="de-DE" dirty="0" smtClean="0"/>
              <a:t>Oft schwierig nachzuvollziehen</a:t>
            </a:r>
          </a:p>
          <a:p>
            <a:pPr lvl="1"/>
            <a:r>
              <a:rPr lang="de-DE" dirty="0" smtClean="0"/>
              <a:t>Nicht in jeder Programmiersprache gut umsetzbar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5A0CA-25D7-4E16-901F-B59CE79CC791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Quellen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BF433-D36C-4E41-AD45-7B150DD1CAE6}" type="datetime1">
              <a:rPr lang="de-DE" smtClean="0"/>
              <a:t>25.01.2010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24</a:t>
            </a:fld>
            <a:endParaRPr lang="de-DE"/>
          </a:p>
        </p:txBody>
      </p:sp>
      <p:sp>
        <p:nvSpPr>
          <p:cNvPr id="6" name="Inhaltsplatzhalt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Monadic Parser </a:t>
            </a:r>
            <a:r>
              <a:rPr lang="en-US" dirty="0" err="1" smtClean="0"/>
              <a:t>Combinators</a:t>
            </a:r>
            <a:r>
              <a:rPr lang="en-US" dirty="0" smtClean="0"/>
              <a:t> using C# 3.0</a:t>
            </a:r>
          </a:p>
          <a:p>
            <a:pPr lvl="1"/>
            <a:r>
              <a:rPr lang="en-US" dirty="0" err="1" smtClean="0"/>
              <a:t>LukeH's</a:t>
            </a:r>
            <a:r>
              <a:rPr lang="en-US" dirty="0" smtClean="0"/>
              <a:t> </a:t>
            </a:r>
            <a:r>
              <a:rPr lang="en-US" dirty="0" err="1" smtClean="0"/>
              <a:t>WebLog</a:t>
            </a:r>
            <a:r>
              <a:rPr lang="en-US" dirty="0" smtClean="0"/>
              <a:t> – </a:t>
            </a:r>
            <a:r>
              <a:rPr lang="en-US" dirty="0" smtClean="0">
                <a:hlinkClick r:id="rId2"/>
              </a:rPr>
              <a:t>http://blogs.msdn.com/lukeh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mit</a:t>
            </a:r>
            <a:r>
              <a:rPr lang="en-US" dirty="0" smtClean="0"/>
              <a:t> LINQ, </a:t>
            </a:r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Linksrekursion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Mehrdeutigkeit</a:t>
            </a:r>
            <a:endParaRPr lang="en-US" dirty="0" smtClean="0"/>
          </a:p>
          <a:p>
            <a:pPr marL="0"/>
            <a:r>
              <a:rPr lang="en-US" dirty="0" smtClean="0"/>
              <a:t>Monadic parser </a:t>
            </a:r>
            <a:r>
              <a:rPr lang="en-US" dirty="0" err="1" smtClean="0"/>
              <a:t>combinators</a:t>
            </a:r>
            <a:r>
              <a:rPr lang="en-US" dirty="0" smtClean="0"/>
              <a:t> (I-VII)</a:t>
            </a:r>
            <a:endParaRPr lang="en-US" dirty="0" smtClean="0"/>
          </a:p>
          <a:p>
            <a:pPr lvl="1"/>
            <a:r>
              <a:rPr lang="en-US" dirty="0" smtClean="0"/>
              <a:t>Brian McNamara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://lorgonblog.spaces.live.com/blog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pPr lvl="1"/>
            <a:r>
              <a:rPr lang="en-US" dirty="0" err="1" smtClean="0"/>
              <a:t>Sehr</a:t>
            </a:r>
            <a:r>
              <a:rPr lang="en-US" dirty="0" smtClean="0"/>
              <a:t> </a:t>
            </a:r>
            <a:r>
              <a:rPr lang="en-US" dirty="0" err="1" smtClean="0"/>
              <a:t>Ausführlich</a:t>
            </a:r>
            <a:r>
              <a:rPr lang="en-US" dirty="0" smtClean="0"/>
              <a:t>, </a:t>
            </a:r>
            <a:r>
              <a:rPr lang="en-US" dirty="0" err="1" smtClean="0"/>
              <a:t>inklusive</a:t>
            </a:r>
            <a:r>
              <a:rPr lang="en-US" dirty="0" smtClean="0"/>
              <a:t> </a:t>
            </a:r>
            <a:r>
              <a:rPr lang="en-US" dirty="0" err="1" smtClean="0"/>
              <a:t>Fehlerbehandlung</a:t>
            </a:r>
            <a:endParaRPr lang="en-US" dirty="0" smtClean="0"/>
          </a:p>
          <a:p>
            <a:pPr lvl="1"/>
            <a:r>
              <a:rPr lang="en-US" dirty="0" err="1" smtClean="0"/>
              <a:t>Keine</a:t>
            </a:r>
            <a:r>
              <a:rPr lang="en-US" dirty="0" smtClean="0"/>
              <a:t> </a:t>
            </a:r>
            <a:r>
              <a:rPr lang="en-US" dirty="0" err="1" smtClean="0"/>
              <a:t>Linksrekursion</a:t>
            </a:r>
            <a:r>
              <a:rPr lang="en-US" dirty="0" smtClean="0"/>
              <a:t> </a:t>
            </a:r>
            <a:r>
              <a:rPr lang="en-US" dirty="0" err="1" smtClean="0"/>
              <a:t>oder</a:t>
            </a:r>
            <a:r>
              <a:rPr lang="en-US" dirty="0" smtClean="0"/>
              <a:t> </a:t>
            </a:r>
            <a:r>
              <a:rPr lang="en-US" dirty="0" err="1" smtClean="0"/>
              <a:t>Mehrdeutigkeit</a:t>
            </a:r>
            <a:endParaRPr lang="en-US" dirty="0" smtClean="0"/>
          </a:p>
          <a:p>
            <a:r>
              <a:rPr lang="en-US" dirty="0" smtClean="0"/>
              <a:t>X-SAIGA Project</a:t>
            </a:r>
          </a:p>
          <a:p>
            <a:pPr lvl="1"/>
            <a:r>
              <a:rPr lang="en-US" dirty="0" smtClean="0"/>
              <a:t>Hafiz, R. and Frost, </a:t>
            </a:r>
            <a:r>
              <a:rPr lang="en-US" dirty="0" smtClean="0"/>
              <a:t>R </a:t>
            </a:r>
            <a:r>
              <a:rPr lang="en-US" dirty="0" smtClean="0"/>
              <a:t>–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 smtClean="0">
                <a:hlinkClick r:id="rId4"/>
              </a:rPr>
              <a:t>://www.cs.uwindsor.ca</a:t>
            </a:r>
            <a:r>
              <a:rPr lang="en-US" dirty="0" smtClean="0">
                <a:hlinkClick r:id="rId4"/>
              </a:rPr>
              <a:t>/~hafiz/xsaiga/pub.html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Publikationen</a:t>
            </a:r>
            <a:r>
              <a:rPr lang="en-US" dirty="0" smtClean="0"/>
              <a:t> </a:t>
            </a:r>
            <a:r>
              <a:rPr lang="en-US" dirty="0" err="1" smtClean="0"/>
              <a:t>zum</a:t>
            </a:r>
            <a:r>
              <a:rPr lang="en-US" dirty="0" smtClean="0"/>
              <a:t> </a:t>
            </a:r>
            <a:r>
              <a:rPr lang="en-US" dirty="0" err="1" smtClean="0"/>
              <a:t>Thema</a:t>
            </a:r>
            <a:r>
              <a:rPr lang="en-US" dirty="0" smtClean="0"/>
              <a:t> </a:t>
            </a:r>
            <a:r>
              <a:rPr lang="en-US" dirty="0" err="1" smtClean="0"/>
              <a:t>Linksrekursion</a:t>
            </a:r>
            <a:r>
              <a:rPr lang="en-US" dirty="0" smtClean="0"/>
              <a:t> und </a:t>
            </a:r>
            <a:r>
              <a:rPr lang="en-US" dirty="0" err="1" smtClean="0"/>
              <a:t>Mehrdeutigkeit</a:t>
            </a:r>
            <a:endParaRPr lang="en-US" dirty="0" smtClean="0"/>
          </a:p>
          <a:p>
            <a:pPr lvl="1"/>
            <a:r>
              <a:rPr lang="en-US" dirty="0" err="1" smtClean="0"/>
              <a:t>Implementierung</a:t>
            </a:r>
            <a:r>
              <a:rPr lang="en-US" dirty="0" smtClean="0"/>
              <a:t> in Haskell</a:t>
            </a:r>
            <a:endParaRPr lang="en-US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FRAGEN?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Vielen Dank für die Aufmerksamkeit!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Parser </a:t>
            </a:r>
            <a:r>
              <a:rPr lang="de-DE" dirty="0" err="1" smtClean="0"/>
              <a:t>Combinators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err="1" smtClean="0"/>
              <a:t>Parsing</a:t>
            </a:r>
            <a:r>
              <a:rPr lang="de-DE" dirty="0" smtClean="0"/>
              <a:t>-Technik</a:t>
            </a:r>
          </a:p>
          <a:p>
            <a:r>
              <a:rPr lang="de-DE" dirty="0" smtClean="0"/>
              <a:t>Top-Down-Ansatz</a:t>
            </a:r>
          </a:p>
          <a:p>
            <a:r>
              <a:rPr lang="de-DE" dirty="0" smtClean="0"/>
              <a:t>Ähnelt rekursivem Abstieg</a:t>
            </a:r>
          </a:p>
          <a:p>
            <a:r>
              <a:rPr lang="de-DE" dirty="0" smtClean="0"/>
              <a:t>Einfache Parser werden zu immer komplexeren Parsern kombiniert</a:t>
            </a:r>
          </a:p>
          <a:p>
            <a:r>
              <a:rPr lang="de-DE" dirty="0" smtClean="0"/>
              <a:t>Keine separate Sprache für Syntaxbeschreibung</a:t>
            </a:r>
          </a:p>
          <a:p>
            <a:pPr lvl="1"/>
            <a:r>
              <a:rPr lang="de-DE" dirty="0" smtClean="0"/>
              <a:t>Syntax </a:t>
            </a:r>
            <a:r>
              <a:rPr lang="de-DE" dirty="0" smtClean="0"/>
              <a:t>wird als </a:t>
            </a:r>
            <a:r>
              <a:rPr lang="de-DE" dirty="0" smtClean="0"/>
              <a:t>Serie von Funktionsaufrufen </a:t>
            </a:r>
            <a:r>
              <a:rPr lang="de-DE" dirty="0" smtClean="0"/>
              <a:t>beschrieben</a:t>
            </a:r>
          </a:p>
          <a:p>
            <a:pPr lvl="1"/>
            <a:r>
              <a:rPr lang="de-DE" dirty="0" smtClean="0"/>
              <a:t>Direkt ausführbare Grammatik!</a:t>
            </a:r>
          </a:p>
          <a:p>
            <a:r>
              <a:rPr lang="de-DE" dirty="0" smtClean="0"/>
              <a:t>Basiert auf Higher Order </a:t>
            </a:r>
            <a:r>
              <a:rPr lang="de-DE" dirty="0" err="1" smtClean="0"/>
              <a:t>Functions</a:t>
            </a:r>
            <a:endParaRPr lang="de-DE" dirty="0" smtClean="0"/>
          </a:p>
          <a:p>
            <a:pPr lvl="1"/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1C7E9-366C-40E7-8E66-E15E6E207956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Was ist ein Parser?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Funktion: </a:t>
            </a:r>
            <a:r>
              <a:rPr lang="de-DE" dirty="0" err="1" smtClean="0"/>
              <a:t>input</a:t>
            </a:r>
            <a:r>
              <a:rPr lang="de-DE" dirty="0" smtClean="0"/>
              <a:t> =&gt; {(result_1, newstate_1), …)}</a:t>
            </a:r>
          </a:p>
          <a:p>
            <a:r>
              <a:rPr lang="de-DE" dirty="0" smtClean="0"/>
              <a:t>Eingabe</a:t>
            </a:r>
          </a:p>
          <a:p>
            <a:pPr lvl="1"/>
            <a:r>
              <a:rPr lang="de-DE" dirty="0" smtClean="0"/>
              <a:t>Zu parsende Tokens</a:t>
            </a:r>
          </a:p>
          <a:p>
            <a:r>
              <a:rPr lang="de-DE" dirty="0" smtClean="0"/>
              <a:t>Ausgabe</a:t>
            </a:r>
          </a:p>
          <a:p>
            <a:pPr lvl="1"/>
            <a:r>
              <a:rPr lang="de-DE" dirty="0" smtClean="0"/>
              <a:t>Liste von </a:t>
            </a:r>
            <a:r>
              <a:rPr lang="de-DE" dirty="0" err="1" smtClean="0"/>
              <a:t>Tupeln</a:t>
            </a:r>
            <a:r>
              <a:rPr lang="de-DE" dirty="0" smtClean="0"/>
              <a:t>: ((Teil)Ergebnis, Verbleibende Tokens)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02B4-18B8-4FB5-87AE-BFD5ACE26645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Beispiele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smtClean="0"/>
              <a:t>Parser für einzelne Ziffer:</a:t>
            </a:r>
          </a:p>
          <a:p>
            <a:pPr lvl="1"/>
            <a:r>
              <a:rPr lang="de-DE" dirty="0" smtClean="0"/>
              <a:t>Ziffer: „123“ =&gt; {(1, „23“)}</a:t>
            </a:r>
          </a:p>
          <a:p>
            <a:r>
              <a:rPr lang="de-DE" dirty="0" smtClean="0"/>
              <a:t>Parser für eine Zahl:</a:t>
            </a:r>
          </a:p>
          <a:p>
            <a:pPr lvl="1"/>
            <a:r>
              <a:rPr lang="de-DE" dirty="0" smtClean="0"/>
              <a:t>Zahl: „123 “ =&gt; {(1, „23“),(12, „3“),(123, „“)}</a:t>
            </a:r>
          </a:p>
          <a:p>
            <a:r>
              <a:rPr lang="de-DE" dirty="0" smtClean="0"/>
              <a:t>Mehrdeutige </a:t>
            </a:r>
            <a:r>
              <a:rPr lang="de-DE" dirty="0" smtClean="0"/>
              <a:t>Grammatiken sind </a:t>
            </a:r>
            <a:r>
              <a:rPr lang="de-DE" dirty="0" smtClean="0"/>
              <a:t>möglich:</a:t>
            </a:r>
            <a:endParaRPr lang="de-DE" dirty="0" smtClean="0"/>
          </a:p>
          <a:p>
            <a:pPr lvl="1"/>
            <a:r>
              <a:rPr lang="de-DE" dirty="0" smtClean="0"/>
              <a:t>Ausdruck: „1+2*3“ =&gt; {(9, „“),(7, „“)}</a:t>
            </a:r>
          </a:p>
          <a:p>
            <a:r>
              <a:rPr lang="de-DE" dirty="0" smtClean="0"/>
              <a:t>Bei erfolglosem Parsen </a:t>
            </a:r>
            <a:r>
              <a:rPr lang="de-DE" dirty="0" smtClean="0">
                <a:sym typeface="Wingdings" pitchFamily="2" charset="2"/>
              </a:rPr>
              <a:t> leere Menge</a:t>
            </a:r>
            <a:r>
              <a:rPr lang="de-DE" dirty="0" smtClean="0"/>
              <a:t>:</a:t>
            </a:r>
            <a:endParaRPr lang="de-DE" dirty="0" smtClean="0"/>
          </a:p>
          <a:p>
            <a:pPr lvl="1"/>
            <a:r>
              <a:rPr lang="de-DE" dirty="0" smtClean="0"/>
              <a:t>Zahl: „</a:t>
            </a:r>
            <a:r>
              <a:rPr lang="de-DE" dirty="0" err="1" smtClean="0"/>
              <a:t>abc</a:t>
            </a:r>
            <a:r>
              <a:rPr lang="de-DE" dirty="0" smtClean="0"/>
              <a:t>“ =&gt; { }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C1CFF-2750-4202-B63A-EAE80E999B6E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Parser &amp; </a:t>
            </a:r>
            <a:r>
              <a:rPr lang="de-DE" dirty="0" err="1" smtClean="0"/>
              <a:t>Combinators</a:t>
            </a:r>
            <a:endParaRPr lang="de-DE" dirty="0"/>
          </a:p>
        </p:txBody>
      </p:sp>
      <p:sp>
        <p:nvSpPr>
          <p:cNvPr id="16" name="Inhaltsplatzhalter 1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r>
              <a:rPr lang="de-DE" dirty="0" err="1" smtClean="0"/>
              <a:t>Combinator</a:t>
            </a:r>
            <a:r>
              <a:rPr lang="de-DE" dirty="0" smtClean="0"/>
              <a:t>: Funktion </a:t>
            </a:r>
            <a:r>
              <a:rPr lang="de-DE" dirty="0" smtClean="0"/>
              <a:t>die ein oder mehrere </a:t>
            </a:r>
            <a:r>
              <a:rPr lang="de-DE" dirty="0" smtClean="0"/>
              <a:t>Parser </a:t>
            </a:r>
            <a:r>
              <a:rPr lang="de-DE" dirty="0" smtClean="0"/>
              <a:t>zu einem neuen Parser </a:t>
            </a:r>
            <a:r>
              <a:rPr lang="de-DE" dirty="0" smtClean="0"/>
              <a:t>verknüpft</a:t>
            </a:r>
          </a:p>
          <a:p>
            <a:pPr lvl="1"/>
            <a:r>
              <a:rPr lang="de-DE" dirty="0" smtClean="0"/>
              <a:t>Beispiel: Symbol = (Letter | Digit)*</a:t>
            </a:r>
          </a:p>
        </p:txBody>
      </p:sp>
      <p:graphicFrame>
        <p:nvGraphicFramePr>
          <p:cNvPr id="4" name="Diagramm 3"/>
          <p:cNvGraphicFramePr/>
          <p:nvPr/>
        </p:nvGraphicFramePr>
        <p:xfrm>
          <a:off x="714348" y="1214422"/>
          <a:ext cx="7000924" cy="38576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571472" y="1428736"/>
            <a:ext cx="17145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Return</a:t>
            </a:r>
          </a:p>
          <a:p>
            <a:pPr algn="ctr"/>
            <a:r>
              <a:rPr lang="de-DE" dirty="0" smtClean="0"/>
              <a:t>Fail</a:t>
            </a:r>
          </a:p>
          <a:p>
            <a:pPr algn="ctr"/>
            <a:r>
              <a:rPr lang="de-DE" dirty="0" err="1" smtClean="0"/>
              <a:t>Accept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3357554" y="1571612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err="1" smtClean="0"/>
              <a:t>Then</a:t>
            </a:r>
            <a:endParaRPr lang="de-DE" dirty="0" smtClean="0"/>
          </a:p>
          <a:p>
            <a:pPr algn="ctr"/>
            <a:r>
              <a:rPr lang="de-DE" dirty="0" err="1" smtClean="0"/>
              <a:t>Or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7572396" y="357187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Rep1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6072198" y="185736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Digit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500958" y="228599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Expression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7215206" y="292893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dirty="0" smtClean="0"/>
              <a:t>Statement</a:t>
            </a:r>
            <a:endParaRPr lang="de-DE" dirty="0"/>
          </a:p>
        </p:txBody>
      </p:sp>
      <p:sp>
        <p:nvSpPr>
          <p:cNvPr id="12" name="Textfeld 11"/>
          <p:cNvSpPr txBox="1"/>
          <p:nvPr/>
        </p:nvSpPr>
        <p:spPr>
          <a:xfrm>
            <a:off x="6143636" y="4000504"/>
            <a:ext cx="17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…</a:t>
            </a:r>
            <a:endParaRPr lang="de-DE" dirty="0"/>
          </a:p>
        </p:txBody>
      </p:sp>
      <p:sp>
        <p:nvSpPr>
          <p:cNvPr id="17" name="Datumsplatzhalt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AC65C-6B47-4501-9CDA-3216F036DE8E}" type="datetime1">
              <a:rPr lang="de-DE" smtClean="0"/>
              <a:t>26.01.2010</a:t>
            </a:fld>
            <a:endParaRPr lang="de-DE" dirty="0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6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Parser </a:t>
            </a:r>
            <a:r>
              <a:rPr lang="de-DE" dirty="0" err="1" smtClean="0"/>
              <a:t>Combinators</a:t>
            </a:r>
            <a:r>
              <a:rPr lang="de-DE" dirty="0" smtClean="0"/>
              <a:t> in C#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Primitive </a:t>
            </a:r>
            <a:r>
              <a:rPr lang="de-DE" dirty="0" smtClean="0"/>
              <a:t>Parser - Return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Return(</a:t>
            </a:r>
            <a:r>
              <a:rPr lang="de-DE" dirty="0" err="1" smtClean="0"/>
              <a:t>result</a:t>
            </a:r>
            <a:r>
              <a:rPr lang="de-DE" dirty="0" smtClean="0"/>
              <a:t>) – Fabrik für Return-Parser</a:t>
            </a:r>
          </a:p>
          <a:p>
            <a:r>
              <a:rPr lang="de-DE" dirty="0" smtClean="0"/>
              <a:t>Konsumiert </a:t>
            </a:r>
            <a:r>
              <a:rPr lang="de-DE" dirty="0" smtClean="0"/>
              <a:t>keine Eingabe</a:t>
            </a:r>
          </a:p>
          <a:p>
            <a:r>
              <a:rPr lang="de-DE" dirty="0" smtClean="0"/>
              <a:t>Gibt immer einen bestimmten Wert (</a:t>
            </a:r>
            <a:r>
              <a:rPr lang="de-DE" dirty="0" err="1" smtClean="0"/>
              <a:t>result</a:t>
            </a:r>
            <a:r>
              <a:rPr lang="de-DE" dirty="0" smtClean="0"/>
              <a:t>) zurück</a:t>
            </a:r>
          </a:p>
          <a:p>
            <a:r>
              <a:rPr lang="de-DE" dirty="0" smtClean="0"/>
              <a:t>Beispiel:</a:t>
            </a:r>
          </a:p>
          <a:p>
            <a:pPr lvl="1"/>
            <a:r>
              <a:rPr lang="de-DE" dirty="0" smtClean="0"/>
              <a:t>Return(2): „</a:t>
            </a:r>
            <a:r>
              <a:rPr lang="de-DE" dirty="0" err="1" smtClean="0"/>
              <a:t>xyz</a:t>
            </a:r>
            <a:r>
              <a:rPr lang="de-DE" dirty="0" smtClean="0"/>
              <a:t>“ =&gt; {(2, „</a:t>
            </a:r>
            <a:r>
              <a:rPr lang="de-DE" dirty="0" err="1" smtClean="0"/>
              <a:t>xyz</a:t>
            </a:r>
            <a:r>
              <a:rPr lang="de-DE" dirty="0" smtClean="0"/>
              <a:t>“)}</a:t>
            </a:r>
          </a:p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33C2B-FA83-47FC-81F7-9D4A7DA9F840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Primitive Parser - Fail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Fail – Fail-Parser</a:t>
            </a:r>
          </a:p>
          <a:p>
            <a:r>
              <a:rPr lang="de-DE" dirty="0" smtClean="0"/>
              <a:t>Gibt immer eine leere Menge zurück</a:t>
            </a:r>
            <a:br>
              <a:rPr lang="de-DE" dirty="0" smtClean="0"/>
            </a:br>
            <a:r>
              <a:rPr lang="de-DE" dirty="0" smtClean="0"/>
              <a:t>(</a:t>
            </a:r>
            <a:r>
              <a:rPr lang="de-DE" dirty="0" smtClean="0">
                <a:sym typeface="Wingdings" pitchFamily="2" charset="2"/>
              </a:rPr>
              <a:t>Parse-Vorgang fehlgeschlagen</a:t>
            </a:r>
            <a:r>
              <a:rPr lang="de-DE" dirty="0" smtClean="0"/>
              <a:t>)</a:t>
            </a:r>
          </a:p>
          <a:p>
            <a:r>
              <a:rPr lang="de-DE" dirty="0" smtClean="0"/>
              <a:t>Beispiel:</a:t>
            </a:r>
          </a:p>
          <a:p>
            <a:pPr lvl="1"/>
            <a:r>
              <a:rPr lang="de-DE" dirty="0" smtClean="0"/>
              <a:t>Fail: „</a:t>
            </a:r>
            <a:r>
              <a:rPr lang="de-DE" dirty="0" err="1" smtClean="0"/>
              <a:t>xyz</a:t>
            </a:r>
            <a:r>
              <a:rPr lang="de-DE" dirty="0" smtClean="0"/>
              <a:t>“ =&gt; { }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DCEF5-E645-4202-962E-0C037F94835D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Primitive Parser</a:t>
            </a:r>
            <a:r>
              <a:rPr lang="de-DE" dirty="0" smtClean="0"/>
              <a:t>: </a:t>
            </a:r>
            <a:r>
              <a:rPr lang="de-DE" dirty="0" err="1" smtClean="0"/>
              <a:t>Accept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 err="1" smtClean="0"/>
              <a:t>Accept</a:t>
            </a:r>
            <a:r>
              <a:rPr lang="de-DE" dirty="0" smtClean="0"/>
              <a:t> – </a:t>
            </a:r>
            <a:r>
              <a:rPr lang="de-DE" dirty="0" err="1" smtClean="0"/>
              <a:t>Accept</a:t>
            </a:r>
            <a:r>
              <a:rPr lang="de-DE" dirty="0" smtClean="0"/>
              <a:t>-Parser</a:t>
            </a:r>
          </a:p>
          <a:p>
            <a:r>
              <a:rPr lang="de-DE" dirty="0" smtClean="0"/>
              <a:t>Konsumiert einzelnes Zeichen aus der Eingabe und gibt es zurück</a:t>
            </a:r>
          </a:p>
          <a:p>
            <a:r>
              <a:rPr lang="de-DE" dirty="0" smtClean="0"/>
              <a:t>Beispiel:</a:t>
            </a:r>
          </a:p>
          <a:p>
            <a:pPr lvl="1"/>
            <a:r>
              <a:rPr lang="de-DE" dirty="0" err="1" smtClean="0"/>
              <a:t>Accept</a:t>
            </a:r>
            <a:r>
              <a:rPr lang="de-DE" dirty="0" smtClean="0"/>
              <a:t>: „</a:t>
            </a:r>
            <a:r>
              <a:rPr lang="de-DE" dirty="0" err="1" smtClean="0"/>
              <a:t>xyz</a:t>
            </a:r>
            <a:r>
              <a:rPr lang="de-DE" dirty="0" smtClean="0"/>
              <a:t>“=&gt; {(„x“, „</a:t>
            </a:r>
            <a:r>
              <a:rPr lang="de-DE" dirty="0" err="1" smtClean="0"/>
              <a:t>yz</a:t>
            </a:r>
            <a:r>
              <a:rPr lang="de-DE" dirty="0" smtClean="0"/>
              <a:t>“)}</a:t>
            </a:r>
          </a:p>
          <a:p>
            <a:r>
              <a:rPr lang="de-DE" dirty="0" smtClean="0"/>
              <a:t>Ist die Eingabe leer (Ende der Eingabe), wird leere Menge zurückgegeben:</a:t>
            </a:r>
          </a:p>
          <a:p>
            <a:pPr lvl="1"/>
            <a:r>
              <a:rPr lang="de-DE" dirty="0" err="1" smtClean="0"/>
              <a:t>Accept</a:t>
            </a:r>
            <a:r>
              <a:rPr lang="de-DE" dirty="0" smtClean="0"/>
              <a:t>: „“ =&gt; { }</a:t>
            </a:r>
          </a:p>
          <a:p>
            <a:endParaRPr lang="de-DE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65B19-B617-4E50-98A8-BBD0238466A3}" type="datetime1">
              <a:rPr lang="de-DE" smtClean="0"/>
              <a:t>25.01.2010</a:t>
            </a:fld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6F22D-C847-425C-A784-3C62F6BA5C09}" type="slidenum">
              <a:rPr lang="de-DE" smtClean="0"/>
              <a:t>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Parser Combinators in C#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keanos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keanos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keanos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1136</Words>
  <Application>Microsoft Office PowerPoint</Application>
  <PresentationFormat>Bildschirmpräsentation (4:3)</PresentationFormat>
  <Paragraphs>264</Paragraphs>
  <Slides>25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25</vt:i4>
      </vt:variant>
    </vt:vector>
  </HeadingPairs>
  <TitlesOfParts>
    <vt:vector size="26" baseType="lpstr">
      <vt:lpstr>Okeanos</vt:lpstr>
      <vt:lpstr>Parser Combinators in C#</vt:lpstr>
      <vt:lpstr>Gliederung</vt:lpstr>
      <vt:lpstr>Parser Combinators</vt:lpstr>
      <vt:lpstr>Was ist ein Parser?</vt:lpstr>
      <vt:lpstr>Beispiele</vt:lpstr>
      <vt:lpstr>Parser &amp; Combinators</vt:lpstr>
      <vt:lpstr>Primitive Parser - Return</vt:lpstr>
      <vt:lpstr>Primitive Parser - Fail</vt:lpstr>
      <vt:lpstr>Primitive Parser: Accept</vt:lpstr>
      <vt:lpstr>Combinator Primitive - Or</vt:lpstr>
      <vt:lpstr>Combinator Primitive - Then</vt:lpstr>
      <vt:lpstr>Beispiel: Then-Combinator</vt:lpstr>
      <vt:lpstr>Beispiel: Then-Combinator (2)</vt:lpstr>
      <vt:lpstr>Beispiel: Then-Combinator (3)</vt:lpstr>
      <vt:lpstr>Zusammengesetze Parser</vt:lpstr>
      <vt:lpstr>Zusammengesetze Kombinatoren</vt:lpstr>
      <vt:lpstr>Probleme</vt:lpstr>
      <vt:lpstr>Problem: Laufzeit</vt:lpstr>
      <vt:lpstr>Problem: Linksrekursion</vt:lpstr>
      <vt:lpstr>Fehlerbehandlung</vt:lpstr>
      <vt:lpstr>Implementierung</vt:lpstr>
      <vt:lpstr>DEMO</vt:lpstr>
      <vt:lpstr>Fazit</vt:lpstr>
      <vt:lpstr>Quellen</vt:lpstr>
      <vt:lpstr>FRAGEN?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Monadic Parser Combinators</dc:title>
  <dc:creator>thomas krause</dc:creator>
  <cp:lastModifiedBy>thomas krause</cp:lastModifiedBy>
  <cp:revision>8</cp:revision>
  <dcterms:created xsi:type="dcterms:W3CDTF">2010-01-24T14:03:26Z</dcterms:created>
  <dcterms:modified xsi:type="dcterms:W3CDTF">2010-01-26T00:19:44Z</dcterms:modified>
</cp:coreProperties>
</file>