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91" r:id="rId3"/>
    <p:sldId id="261" r:id="rId4"/>
    <p:sldId id="258" r:id="rId5"/>
    <p:sldId id="262" r:id="rId6"/>
    <p:sldId id="292" r:id="rId7"/>
    <p:sldId id="263" r:id="rId8"/>
    <p:sldId id="264" r:id="rId9"/>
    <p:sldId id="265" r:id="rId10"/>
    <p:sldId id="266" r:id="rId11"/>
    <p:sldId id="267" r:id="rId12"/>
    <p:sldId id="273" r:id="rId13"/>
    <p:sldId id="268" r:id="rId14"/>
    <p:sldId id="269" r:id="rId15"/>
    <p:sldId id="270" r:id="rId16"/>
    <p:sldId id="271" r:id="rId17"/>
    <p:sldId id="274" r:id="rId18"/>
    <p:sldId id="277" r:id="rId19"/>
    <p:sldId id="275" r:id="rId20"/>
    <p:sldId id="276" r:id="rId21"/>
    <p:sldId id="278" r:id="rId22"/>
    <p:sldId id="279" r:id="rId23"/>
    <p:sldId id="280" r:id="rId24"/>
    <p:sldId id="285" r:id="rId25"/>
    <p:sldId id="284" r:id="rId26"/>
    <p:sldId id="281" r:id="rId27"/>
    <p:sldId id="286" r:id="rId28"/>
    <p:sldId id="287" r:id="rId29"/>
    <p:sldId id="288" r:id="rId30"/>
    <p:sldId id="289" r:id="rId31"/>
    <p:sldId id="290" r:id="rId32"/>
  </p:sldIdLst>
  <p:sldSz cx="9144000" cy="6858000" type="screen4x3"/>
  <p:notesSz cx="6873875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FF15"/>
    <a:srgbClr val="C896FA"/>
    <a:srgbClr val="7CC47E"/>
    <a:srgbClr val="FFFFCC"/>
    <a:srgbClr val="FF3300"/>
    <a:srgbClr val="3366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69" autoAdjust="0"/>
    <p:restoredTop sz="97516" autoAdjust="0"/>
  </p:normalViewPr>
  <p:slideViewPr>
    <p:cSldViewPr snapToGrid="0">
      <p:cViewPr>
        <p:scale>
          <a:sx n="125" d="100"/>
          <a:sy n="125" d="100"/>
        </p:scale>
        <p:origin x="-1112" y="368"/>
      </p:cViewPr>
      <p:guideLst>
        <p:guide orient="horz" pos="2395"/>
        <p:guide pos="46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-1518" y="-102"/>
      </p:cViewPr>
      <p:guideLst>
        <p:guide orient="horz" pos="3060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65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4963"/>
            <a:ext cx="297656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224963"/>
            <a:ext cx="297656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92F4400-02DA-44A9-8CB0-D28CD774D64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3517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656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7075"/>
            <a:ext cx="4857750" cy="36433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3275"/>
            <a:ext cx="5502275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4963"/>
            <a:ext cx="297656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224963"/>
            <a:ext cx="297656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9" tIns="47384" rIns="94769" bIns="4738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8804E55-BDD1-45A7-9813-3D9F33561D6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6364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10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11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12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13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15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16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17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18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19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20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21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22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23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24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25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26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27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28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29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30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31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4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5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6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7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872B12-1474-4185-911F-D0F17EA74733}" type="slidenum">
              <a:rPr lang="de-DE" smtClean="0"/>
              <a:pPr/>
              <a:t>9</a:t>
            </a:fld>
            <a:endParaRPr lang="de-DE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D5F5-6B85-AA40-B7C4-98FB2C52255C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125538"/>
            <a:ext cx="38100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38100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873C-A695-6B4D-A19B-4A0F7E77E9DA}" type="datetime1">
              <a:rPr lang="de-DE" smtClean="0"/>
              <a:t>10.11.11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33375"/>
            <a:ext cx="7772400" cy="5159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5800" y="1125538"/>
            <a:ext cx="3810000" cy="482441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3810000" cy="482441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ECB7-32CF-9A4F-ABC6-B3BB7FE7D573}" type="datetime1">
              <a:rPr lang="de-DE" smtClean="0"/>
              <a:t>10.11.11</a:t>
            </a:fld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3375"/>
            <a:ext cx="77724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25538"/>
            <a:ext cx="77724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99E3B-323E-784D-B9E7-2C1719788AE5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87257-E12A-4CE3-BFB3-2D6F70E8745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MyriadRegular" pitchFamily="34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MyriadRegular" pitchFamily="34" charset="0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MyriadRegular" pitchFamily="34" charset="0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MyriadRegular" pitchFamily="34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MyriadRegular" pitchFamily="34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MyriadRegular" pitchFamily="34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MyriadRegular" pitchFamily="34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MyriadRegular" pitchFamily="34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7B17-57C7-0E49-A277-01404454E733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Projekt 2: Beispiel </a:t>
            </a:r>
            <a:r>
              <a:rPr lang="de-DE" dirty="0" err="1" smtClean="0"/>
              <a:t>kd</a:t>
            </a:r>
            <a:r>
              <a:rPr lang="de-DE" dirty="0" smtClean="0"/>
              <a:t>-Bäume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37791" y="175629"/>
            <a:ext cx="7863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latin typeface="Calibri"/>
                <a:cs typeface="Calibri"/>
              </a:rPr>
              <a:t>Projekt 2: Beispiel </a:t>
            </a:r>
            <a:r>
              <a:rPr lang="de-DE" sz="2800" dirty="0" err="1" smtClean="0">
                <a:latin typeface="Calibri"/>
                <a:cs typeface="Calibri"/>
              </a:rPr>
              <a:t>kd</a:t>
            </a:r>
            <a:r>
              <a:rPr lang="de-DE" sz="2800" dirty="0" smtClean="0">
                <a:latin typeface="Calibri"/>
                <a:cs typeface="Calibri"/>
              </a:rPr>
              <a:t>-Baum</a:t>
            </a:r>
            <a:endParaRPr lang="de-DE" sz="2800" dirty="0">
              <a:latin typeface="Calibri"/>
              <a:cs typeface="Calibri"/>
            </a:endParaRPr>
          </a:p>
        </p:txBody>
      </p:sp>
      <p:pic>
        <p:nvPicPr>
          <p:cNvPr id="11" name="Bild 10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256" y="783578"/>
            <a:ext cx="5674887" cy="582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181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CE93D-EEB0-C547-A69B-CDC0F2E68F9A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3455988" y="184150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4451351" y="1533525"/>
            <a:ext cx="844549" cy="307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3560763" y="26606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4451351" y="2254250"/>
            <a:ext cx="581024" cy="381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631666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6397625" y="1555750"/>
            <a:ext cx="914401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5691188" y="2663825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6686551" y="2270125"/>
            <a:ext cx="377824" cy="3937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Bild 28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26" name="Oval 25"/>
          <p:cNvSpPr/>
          <p:nvPr/>
        </p:nvSpPr>
        <p:spPr>
          <a:xfrm>
            <a:off x="335280" y="55676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2172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4451351" y="1533525"/>
            <a:ext cx="844549" cy="307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>
            <a:endCxn id="26" idx="0"/>
          </p:cNvCxnSpPr>
          <p:nvPr/>
        </p:nvCxnSpPr>
        <p:spPr>
          <a:xfrm flipH="1">
            <a:off x="5314951" y="3057525"/>
            <a:ext cx="854074" cy="3317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BBDC-A98B-1F48-AD92-8E60E1B3AE79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3455988" y="184150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3560763" y="26606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4451351" y="2254250"/>
            <a:ext cx="581024" cy="381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631666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6397625" y="1555750"/>
            <a:ext cx="914401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5691188" y="2663825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6686551" y="2270125"/>
            <a:ext cx="377824" cy="3937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4319588" y="3389313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30" name="Bild 29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28" name="Oval 27"/>
          <p:cNvSpPr/>
          <p:nvPr/>
        </p:nvSpPr>
        <p:spPr>
          <a:xfrm>
            <a:off x="2702560" y="59740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594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erade Verbindung 28"/>
          <p:cNvCxnSpPr>
            <a:endCxn id="28" idx="0"/>
          </p:cNvCxnSpPr>
          <p:nvPr/>
        </p:nvCxnSpPr>
        <p:spPr>
          <a:xfrm>
            <a:off x="7066587" y="3066764"/>
            <a:ext cx="616672" cy="3225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>
            <a:endCxn id="26" idx="0"/>
          </p:cNvCxnSpPr>
          <p:nvPr/>
        </p:nvCxnSpPr>
        <p:spPr>
          <a:xfrm flipH="1">
            <a:off x="5314951" y="3057525"/>
            <a:ext cx="854074" cy="3317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2135-20F3-8646-BEC3-2CC4D19709ED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3455988" y="1841500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4451351" y="1533525"/>
            <a:ext cx="844549" cy="307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3560763" y="2660650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4451351" y="2254250"/>
            <a:ext cx="581024" cy="381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6316663" y="1860550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6397625" y="1555750"/>
            <a:ext cx="914401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5691188" y="2663825"/>
            <a:ext cx="1990725" cy="41275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6686551" y="2270125"/>
            <a:ext cx="377824" cy="3937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4319588" y="3389313"/>
            <a:ext cx="1990725" cy="412750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6687896" y="3389313"/>
            <a:ext cx="1990725" cy="412750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32" name="Bild 31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30" name="Oval 29"/>
          <p:cNvSpPr/>
          <p:nvPr/>
        </p:nvSpPr>
        <p:spPr>
          <a:xfrm>
            <a:off x="1127760" y="360680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491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erade Verbindung 26"/>
          <p:cNvCxnSpPr>
            <a:endCxn id="26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hteck 2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9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3017686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9" name="Gerade Verbindung 28"/>
          <p:cNvCxnSpPr>
            <a:endCxn id="28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hteck 29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1" name="Gerade Verbindung 30"/>
          <p:cNvCxnSpPr>
            <a:endCxn id="30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2EE-4B10-EA48-A943-80E48DE004B6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pic>
        <p:nvPicPr>
          <p:cNvPr id="33" name="Bild 32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5173"/>
            <a:ext cx="3813900" cy="3912827"/>
          </a:xfrm>
          <a:prstGeom prst="rect">
            <a:avLst/>
          </a:prstGeom>
        </p:spPr>
      </p:pic>
      <p:sp>
        <p:nvSpPr>
          <p:cNvPr id="32" name="Oval 31"/>
          <p:cNvSpPr/>
          <p:nvPr/>
        </p:nvSpPr>
        <p:spPr>
          <a:xfrm>
            <a:off x="1188720" y="34848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236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>
            <a:endCxn id="26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40E53-C5AD-5D42-8EA9-0AA342782620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9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3017686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9" name="Gerade Verbindung 28"/>
          <p:cNvCxnSpPr>
            <a:endCxn id="28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hteck 29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1" name="Gerade Verbindung 30"/>
          <p:cNvCxnSpPr>
            <a:endCxn id="30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3" name="Gerade Verbindung 32"/>
          <p:cNvCxnSpPr>
            <a:endCxn id="32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Bild 34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5173"/>
            <a:ext cx="3813900" cy="3912827"/>
          </a:xfrm>
          <a:prstGeom prst="rect">
            <a:avLst/>
          </a:prstGeom>
        </p:spPr>
      </p:pic>
      <p:sp>
        <p:nvSpPr>
          <p:cNvPr id="34" name="Oval 33"/>
          <p:cNvSpPr/>
          <p:nvPr/>
        </p:nvSpPr>
        <p:spPr>
          <a:xfrm>
            <a:off x="3241040" y="594360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4930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27685-5103-1945-9B32-CA4091DDAFFA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9" y="2057228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3017686" y="2054863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7" name="Gerade Verbindung 26"/>
          <p:cNvCxnSpPr>
            <a:endCxn id="26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hteck 27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9" name="Gerade Verbindung 28"/>
          <p:cNvCxnSpPr>
            <a:endCxn id="28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hteck 29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1" name="Gerade Verbindung 30"/>
          <p:cNvCxnSpPr>
            <a:endCxn id="30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3" name="Gerade Verbindung 32"/>
          <p:cNvCxnSpPr>
            <a:endCxn id="32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hteck 33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5" name="Gerade Verbindung 34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" name="Bild 36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5173"/>
            <a:ext cx="3813900" cy="3912827"/>
          </a:xfrm>
          <a:prstGeom prst="rect">
            <a:avLst/>
          </a:prstGeom>
        </p:spPr>
      </p:pic>
      <p:sp>
        <p:nvSpPr>
          <p:cNvPr id="36" name="Oval 35"/>
          <p:cNvSpPr/>
          <p:nvPr/>
        </p:nvSpPr>
        <p:spPr>
          <a:xfrm>
            <a:off x="1595120" y="51104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700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542E-9B21-744F-A705-7D7779631F63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5" name="Gerade Verbindung 24"/>
          <p:cNvCxnSpPr>
            <a:endCxn id="24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7" name="Gerade Verbindung 26"/>
          <p:cNvCxnSpPr>
            <a:endCxn id="26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hteck 27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9" name="Gerade Verbindung 28"/>
          <p:cNvCxnSpPr>
            <a:endCxn id="28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hteck 29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1" name="Gerade Verbindung 30"/>
          <p:cNvCxnSpPr>
            <a:endCxn id="30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3" name="Gerade Verbindung 32"/>
          <p:cNvCxnSpPr>
            <a:endCxn id="32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hteck 33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5" name="Gerade Verbindung 34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hteck 35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7" name="Gerade Verbindung 36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Bild 38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5173"/>
            <a:ext cx="3813900" cy="3912827"/>
          </a:xfrm>
          <a:prstGeom prst="rect">
            <a:avLst/>
          </a:prstGeom>
        </p:spPr>
      </p:pic>
      <p:sp>
        <p:nvSpPr>
          <p:cNvPr id="38" name="Oval 37"/>
          <p:cNvSpPr/>
          <p:nvPr/>
        </p:nvSpPr>
        <p:spPr>
          <a:xfrm>
            <a:off x="2428240" y="390144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3818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2349C-0CB4-B94E-9C4C-A97267044047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lang="de-DE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124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0000FF"/>
                </a:solidFill>
                <a:latin typeface="Calibri"/>
                <a:cs typeface="Calibri"/>
              </a:rPr>
              <a:t>126</a:t>
            </a:r>
            <a:endParaRPr lang="de-DE" sz="2000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3334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err="1" smtClean="0">
                <a:solidFill>
                  <a:srgbClr val="FF3300"/>
                </a:solidFill>
                <a:latin typeface="Calibri"/>
                <a:cs typeface="Calibri"/>
              </a:rPr>
              <a:t>rot</a:t>
            </a:r>
            <a:r>
              <a:rPr lang="de-DE" dirty="0" err="1" smtClean="0">
                <a:latin typeface="Calibri"/>
                <a:cs typeface="Calibri"/>
              </a:rPr>
              <a:t>,</a:t>
            </a:r>
            <a:r>
              <a:rPr lang="de-DE" b="1" dirty="0" err="1" smtClean="0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err="1" smtClean="0">
                <a:latin typeface="Calibri"/>
                <a:cs typeface="Calibri"/>
              </a:rPr>
              <a:t>,</a:t>
            </a:r>
            <a:r>
              <a:rPr lang="de-DE" b="1" dirty="0" err="1" smtClean="0">
                <a:solidFill>
                  <a:srgbClr val="0000FF"/>
                </a:solidFill>
                <a:latin typeface="Calibri"/>
                <a:cs typeface="Calibri"/>
              </a:rPr>
              <a:t>blau</a:t>
            </a:r>
            <a:r>
              <a:rPr lang="de-DE" dirty="0" smtClean="0">
                <a:latin typeface="Calibri"/>
                <a:cs typeface="Calibri"/>
              </a:rPr>
              <a:t>) = 134,42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4119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4035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327C-F77C-0846-9797-BC9C361F2B2E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,150,250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124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FF3300"/>
                </a:solidFill>
                <a:latin typeface="Calibri"/>
                <a:cs typeface="Calibri"/>
              </a:rPr>
              <a:t>rot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) = 24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4119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959398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6916-187B-5448-A21D-307C434D23BD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,126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055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dirty="0"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smtClean="0">
                <a:latin typeface="Calibri"/>
                <a:cs typeface="Calibri"/>
              </a:rPr>
              <a:t>,-) = 46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4119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67390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7B17-57C7-0E49-A277-01404454E733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Projekt 2: Beispiel </a:t>
            </a:r>
            <a:r>
              <a:rPr lang="de-DE" dirty="0" err="1" smtClean="0"/>
              <a:t>kd</a:t>
            </a:r>
            <a:r>
              <a:rPr lang="de-DE" dirty="0" smtClean="0"/>
              <a:t>-Bäume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" name="Bild 10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910080" y="479552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7169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F436-7DBC-AF4B-A615-0DEE3D44D091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150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lang="de-DE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0000FF"/>
                </a:solidFill>
                <a:latin typeface="Calibri"/>
                <a:cs typeface="Calibri"/>
              </a:rPr>
              <a:t>126</a:t>
            </a:r>
            <a:endParaRPr lang="de-DE" sz="2000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176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dirty="0"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blau</a:t>
            </a:r>
            <a:r>
              <a:rPr lang="de-DE" dirty="0" smtClean="0">
                <a:latin typeface="Calibri"/>
                <a:cs typeface="Calibri"/>
              </a:rPr>
              <a:t>) = 124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4119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437752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D40B-ACB5-F04F-9594-A095C8E286D5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lang="de-DE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12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7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0000FF"/>
                </a:solidFill>
                <a:latin typeface="Calibri"/>
                <a:cs typeface="Calibri"/>
              </a:rPr>
              <a:t>255</a:t>
            </a:r>
            <a:endParaRPr lang="de-DE" sz="2000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336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err="1">
                <a:solidFill>
                  <a:srgbClr val="FF3300"/>
                </a:solidFill>
                <a:latin typeface="Calibri"/>
                <a:cs typeface="Calibri"/>
              </a:rPr>
              <a:t>rot</a:t>
            </a:r>
            <a:r>
              <a:rPr lang="de-DE" dirty="0" err="1">
                <a:latin typeface="Calibri"/>
                <a:cs typeface="Calibri"/>
              </a:rPr>
              <a:t>,</a:t>
            </a:r>
            <a:r>
              <a:rPr lang="de-DE" b="1" dirty="0" err="1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err="1">
                <a:latin typeface="Calibri"/>
                <a:cs typeface="Calibri"/>
              </a:rPr>
              <a:t>,</a:t>
            </a:r>
            <a:r>
              <a:rPr lang="de-DE" b="1" dirty="0" err="1">
                <a:solidFill>
                  <a:srgbClr val="0000FF"/>
                </a:solidFill>
                <a:latin typeface="Calibri"/>
                <a:cs typeface="Calibri"/>
              </a:rPr>
              <a:t>blau</a:t>
            </a:r>
            <a:r>
              <a:rPr lang="de-DE" dirty="0" smtClean="0">
                <a:latin typeface="Calibri"/>
                <a:cs typeface="Calibri"/>
              </a:rPr>
              <a:t>) = 167,98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41197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183092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F74B-290F-6849-BB6A-AA046444EFF5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150,250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12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7,255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186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>
                <a:solidFill>
                  <a:srgbClr val="FF3300"/>
                </a:solidFill>
                <a:latin typeface="Calibri"/>
                <a:cs typeface="Calibri"/>
              </a:rPr>
              <a:t>rot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) = 88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30044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>
                <a:latin typeface="Calibri"/>
                <a:cs typeface="Calibri"/>
              </a:rPr>
              <a:t>* :  </a:t>
            </a:r>
            <a:r>
              <a:rPr lang="de-DE" sz="3200" dirty="0" err="1" smtClean="0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3293949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4587F-FFD2-C04A-BC43-F850CF841E12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5,4,100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7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221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b="1" dirty="0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) = 143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012705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2EFEC-FB5C-BA46-983D-26C76E666511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5,4,100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7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221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b="1" dirty="0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) = 143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  <p:cxnSp>
        <p:nvCxnSpPr>
          <p:cNvPr id="43" name="Gerade Verbindung mit Pfeil 42"/>
          <p:cNvCxnSpPr/>
          <p:nvPr/>
        </p:nvCxnSpPr>
        <p:spPr>
          <a:xfrm flipH="1">
            <a:off x="5233988" y="4323191"/>
            <a:ext cx="251736" cy="621459"/>
          </a:xfrm>
          <a:prstGeom prst="straightConnector1">
            <a:avLst/>
          </a:prstGeom>
          <a:ln w="57150" cmpd="sng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4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2F1F-3AB5-E342-A975-5C659F154B08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5,4,100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7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,255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5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6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</a:t>
            </a:r>
            <a:r>
              <a:rPr lang="de-DE" sz="1600" b="1" dirty="0" smtClean="0">
                <a:solidFill>
                  <a:srgbClr val="23FF15"/>
                </a:solidFill>
                <a:latin typeface="Calibri"/>
                <a:cs typeface="Calibri"/>
              </a:rPr>
              <a:t>6</a:t>
            </a:r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221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b="1" dirty="0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de-DE" dirty="0" smtClean="0">
                <a:latin typeface="Calibri"/>
                <a:cs typeface="Calibri"/>
              </a:rPr>
              <a:t>) = 143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  <p:cxnSp>
        <p:nvCxnSpPr>
          <p:cNvPr id="3" name="Gerade Verbindung mit Pfeil 2"/>
          <p:cNvCxnSpPr/>
          <p:nvPr/>
        </p:nvCxnSpPr>
        <p:spPr>
          <a:xfrm flipH="1">
            <a:off x="5233988" y="4323191"/>
            <a:ext cx="251736" cy="621459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ing 3"/>
          <p:cNvSpPr/>
          <p:nvPr/>
        </p:nvSpPr>
        <p:spPr>
          <a:xfrm>
            <a:off x="0" y="1337486"/>
            <a:ext cx="3053630" cy="1432057"/>
          </a:xfrm>
          <a:prstGeom prst="donut">
            <a:avLst/>
          </a:prstGeom>
          <a:solidFill>
            <a:schemeClr val="accent1">
              <a:alpha val="1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1" name="Gerade Verbindung 10"/>
          <p:cNvCxnSpPr>
            <a:stCxn id="4" idx="7"/>
            <a:endCxn id="4" idx="3"/>
          </p:cNvCxnSpPr>
          <p:nvPr/>
        </p:nvCxnSpPr>
        <p:spPr>
          <a:xfrm flipH="1">
            <a:off x="447194" y="1547206"/>
            <a:ext cx="2159242" cy="1012617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stCxn id="4" idx="1"/>
            <a:endCxn id="4" idx="5"/>
          </p:cNvCxnSpPr>
          <p:nvPr/>
        </p:nvCxnSpPr>
        <p:spPr>
          <a:xfrm>
            <a:off x="447194" y="1547206"/>
            <a:ext cx="2159242" cy="1012617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198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7CBB2-723A-6E4C-8E92-356E5721EFAB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5,4,100,150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lang="de-DE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8,8,12,7,</a:t>
            </a:r>
            <a:r>
              <a:rPr lang="de-DE" sz="2000" b="1" dirty="0" smtClean="0">
                <a:solidFill>
                  <a:srgbClr val="0000FF"/>
                </a:solidFill>
                <a:latin typeface="Calibri"/>
                <a:cs typeface="Calibri"/>
              </a:rPr>
              <a:t>255</a:t>
            </a:r>
            <a:endParaRPr lang="de-DE" sz="2000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07227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2,1,254,90,32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43324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1881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-,-</a:t>
            </a:r>
            <a:r>
              <a:rPr lang="de-DE" dirty="0" smtClean="0">
                <a:latin typeface="Calibri"/>
                <a:cs typeface="Calibri"/>
              </a:rPr>
              <a:t>,</a:t>
            </a:r>
            <a:r>
              <a:rPr lang="de-DE" b="1" dirty="0">
                <a:solidFill>
                  <a:srgbClr val="0000FF"/>
                </a:solidFill>
                <a:latin typeface="Calibri"/>
                <a:cs typeface="Calibri"/>
              </a:rPr>
              <a:t>blau</a:t>
            </a:r>
            <a:r>
              <a:rPr lang="de-DE" dirty="0" smtClean="0">
                <a:latin typeface="Calibri"/>
                <a:cs typeface="Calibri"/>
              </a:rPr>
              <a:t>) = 5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012705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EA38-3A78-D047-9901-5FA74DF44EC1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23FF15"/>
                </a:solidFill>
                <a:latin typeface="Calibri"/>
                <a:cs typeface="Calibri"/>
              </a:rPr>
              <a:t>150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smtClean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lang="de-DE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20739" y="2057228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254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90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b="1" dirty="0" smtClean="0">
                <a:solidFill>
                  <a:srgbClr val="23FF15"/>
                </a:solidFill>
                <a:latin typeface="Calibri"/>
                <a:cs typeface="Calibri"/>
              </a:rPr>
              <a:t>32</a:t>
            </a:r>
            <a:endParaRPr lang="de-DE" sz="2000" b="1" dirty="0">
              <a:solidFill>
                <a:srgbClr val="23FF15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56836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336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err="1" smtClean="0">
                <a:solidFill>
                  <a:srgbClr val="FF0000"/>
                </a:solidFill>
                <a:latin typeface="Calibri"/>
                <a:cs typeface="Calibri"/>
              </a:rPr>
              <a:t>rot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b="1" dirty="0" err="1" smtClean="0">
                <a:solidFill>
                  <a:srgbClr val="23FF15"/>
                </a:solidFill>
                <a:latin typeface="Calibri"/>
                <a:cs typeface="Calibri"/>
              </a:rPr>
              <a:t>grün</a:t>
            </a:r>
            <a:r>
              <a:rPr lang="de-DE" dirty="0" err="1" smtClean="0">
                <a:latin typeface="Calibri"/>
                <a:cs typeface="Calibri"/>
              </a:rPr>
              <a:t>,</a:t>
            </a:r>
            <a:r>
              <a:rPr lang="de-DE" b="1" dirty="0" err="1">
                <a:solidFill>
                  <a:srgbClr val="0000FF"/>
                </a:solidFill>
                <a:latin typeface="Calibri"/>
                <a:cs typeface="Calibri"/>
              </a:rPr>
              <a:t>blau</a:t>
            </a:r>
            <a:r>
              <a:rPr lang="de-DE" dirty="0" smtClean="0">
                <a:latin typeface="Calibri"/>
                <a:cs typeface="Calibri"/>
              </a:rPr>
              <a:t>) = 273,57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750257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1B22-CFC9-7940-A8D0-B786C26CE34B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28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,150,250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20739" y="2057228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254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90,32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56836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rot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,-,-</a:t>
            </a:r>
            <a:r>
              <a:rPr lang="de-DE" dirty="0" smtClean="0">
                <a:latin typeface="Calibri"/>
                <a:cs typeface="Calibri"/>
              </a:rPr>
              <a:t>) = 154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33349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93E4-10BA-D94F-8D5C-6D23481C6DEA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,150,250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20739" y="2057228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254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90,32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56836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rot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,-,-</a:t>
            </a:r>
            <a:r>
              <a:rPr lang="de-DE" dirty="0" smtClean="0">
                <a:latin typeface="Calibri"/>
                <a:cs typeface="Calibri"/>
              </a:rPr>
              <a:t>) = 154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  <p:cxnSp>
        <p:nvCxnSpPr>
          <p:cNvPr id="43" name="Gerade Verbindung mit Pfeil 42"/>
          <p:cNvCxnSpPr/>
          <p:nvPr/>
        </p:nvCxnSpPr>
        <p:spPr>
          <a:xfrm flipH="1">
            <a:off x="5233988" y="4309681"/>
            <a:ext cx="143643" cy="63496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371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6CE86-4A70-5848-84A4-78067C8DF87E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4" name="Gerade Verbindung 3"/>
          <p:cNvCxnSpPr>
            <a:endCxn id="11" idx="0"/>
          </p:cNvCxnSpPr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Bild 12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3098800" y="32308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803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D4AFC-D994-544A-8994-551813DC08EF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,150,250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20739" y="2057228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254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90,32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56836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7,3,255,255,0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rot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,-,-</a:t>
            </a:r>
            <a:r>
              <a:rPr lang="de-DE" dirty="0" smtClean="0">
                <a:latin typeface="Calibri"/>
                <a:cs typeface="Calibri"/>
              </a:rPr>
              <a:t>) = 154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  <p:cxnSp>
        <p:nvCxnSpPr>
          <p:cNvPr id="43" name="Gerade Verbindung mit Pfeil 42"/>
          <p:cNvCxnSpPr/>
          <p:nvPr/>
        </p:nvCxnSpPr>
        <p:spPr>
          <a:xfrm flipH="1">
            <a:off x="5233988" y="4309681"/>
            <a:ext cx="143643" cy="63496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5147933" y="1985966"/>
            <a:ext cx="729628" cy="513380"/>
          </a:xfrm>
          <a:prstGeom prst="ellipse">
            <a:avLst/>
          </a:prstGeom>
          <a:solidFill>
            <a:srgbClr val="FFFF00">
              <a:alpha val="48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Oval 43"/>
          <p:cNvSpPr/>
          <p:nvPr/>
        </p:nvSpPr>
        <p:spPr>
          <a:xfrm>
            <a:off x="1530586" y="3802063"/>
            <a:ext cx="729628" cy="513380"/>
          </a:xfrm>
          <a:prstGeom prst="ellipse">
            <a:avLst/>
          </a:prstGeom>
          <a:solidFill>
            <a:srgbClr val="FFFF00">
              <a:alpha val="48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/>
          <p:cNvSpPr/>
          <p:nvPr/>
        </p:nvSpPr>
        <p:spPr>
          <a:xfrm>
            <a:off x="4989565" y="3802063"/>
            <a:ext cx="729628" cy="513380"/>
          </a:xfrm>
          <a:prstGeom prst="ellipse">
            <a:avLst/>
          </a:prstGeom>
          <a:solidFill>
            <a:srgbClr val="FFFF00">
              <a:alpha val="48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009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4" grpId="0" animBg="1"/>
      <p:bldP spid="4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erade Verbindung 39"/>
          <p:cNvCxnSpPr/>
          <p:nvPr/>
        </p:nvCxnSpPr>
        <p:spPr>
          <a:xfrm>
            <a:off x="1760985" y="175591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>
            <a:endCxn id="29" idx="0"/>
          </p:cNvCxnSpPr>
          <p:nvPr/>
        </p:nvCxnSpPr>
        <p:spPr>
          <a:xfrm flipH="1">
            <a:off x="4491190" y="2350503"/>
            <a:ext cx="717416" cy="2471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E7B49-E897-D846-BE1A-EBE14049DABC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31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1743" y="3802063"/>
            <a:ext cx="3048000" cy="49847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point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5,4,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100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,150,250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2907006" y="285751"/>
            <a:ext cx="1906888" cy="307466"/>
          </a:xfrm>
          <a:prstGeom prst="rect">
            <a:avLst/>
          </a:prstGeom>
          <a:solidFill>
            <a:srgbClr val="FFFFFF"/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4,5,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124,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196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54803" y="907778"/>
            <a:ext cx="1672194" cy="307466"/>
          </a:xfrm>
          <a:prstGeom prst="rect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8,8,12,7,255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52055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545" y="2057228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 flipH="1">
            <a:off x="1990900" y="593217"/>
            <a:ext cx="1316152" cy="3145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>
            <a:endCxn id="14" idx="0"/>
          </p:cNvCxnSpPr>
          <p:nvPr/>
        </p:nvCxnSpPr>
        <p:spPr>
          <a:xfrm flipH="1">
            <a:off x="1288153" y="1215244"/>
            <a:ext cx="573399" cy="2436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0067" y="1759223"/>
            <a:ext cx="461387" cy="30037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4095144" y="91723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0" name="Gerade Verbindung 19"/>
          <p:cNvCxnSpPr>
            <a:endCxn id="19" idx="0"/>
          </p:cNvCxnSpPr>
          <p:nvPr/>
        </p:nvCxnSpPr>
        <p:spPr>
          <a:xfrm>
            <a:off x="4347173" y="593217"/>
            <a:ext cx="584069" cy="32402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hteck 20"/>
          <p:cNvSpPr/>
          <p:nvPr/>
        </p:nvSpPr>
        <p:spPr>
          <a:xfrm>
            <a:off x="2929676" y="1444661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2" name="Gerade Verbindung 21"/>
          <p:cNvCxnSpPr>
            <a:endCxn id="21" idx="0"/>
          </p:cNvCxnSpPr>
          <p:nvPr/>
        </p:nvCxnSpPr>
        <p:spPr>
          <a:xfrm flipH="1">
            <a:off x="3765773" y="1215244"/>
            <a:ext cx="709415" cy="22941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3071734" y="2054863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4" name="Gerade Verbindung 23"/>
          <p:cNvCxnSpPr>
            <a:stCxn id="21" idx="2"/>
          </p:cNvCxnSpPr>
          <p:nvPr/>
        </p:nvCxnSpPr>
        <p:spPr>
          <a:xfrm>
            <a:off x="3765773" y="1752127"/>
            <a:ext cx="488056" cy="2838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hteck 24"/>
          <p:cNvSpPr/>
          <p:nvPr/>
        </p:nvSpPr>
        <p:spPr>
          <a:xfrm>
            <a:off x="5332621" y="1458852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6" name="Gerade Verbindung 25"/>
          <p:cNvCxnSpPr>
            <a:endCxn id="25" idx="0"/>
          </p:cNvCxnSpPr>
          <p:nvPr/>
        </p:nvCxnSpPr>
        <p:spPr>
          <a:xfrm>
            <a:off x="5400628" y="1231800"/>
            <a:ext cx="768090" cy="22705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4820739" y="2057228"/>
            <a:ext cx="1672194" cy="307466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2,1,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254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de-DE" sz="2000" dirty="0" smtClean="0">
                <a:solidFill>
                  <a:schemeClr val="tx1"/>
                </a:solidFill>
                <a:latin typeface="Calibri"/>
                <a:cs typeface="Calibri"/>
              </a:rPr>
              <a:t>90,32</a:t>
            </a:r>
            <a:endParaRPr lang="de-DE" sz="2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cxnSp>
        <p:nvCxnSpPr>
          <p:cNvPr id="28" name="Gerade Verbindung 27"/>
          <p:cNvCxnSpPr>
            <a:endCxn id="27" idx="0"/>
          </p:cNvCxnSpPr>
          <p:nvPr/>
        </p:nvCxnSpPr>
        <p:spPr>
          <a:xfrm flipH="1">
            <a:off x="5656836" y="1763953"/>
            <a:ext cx="317369" cy="293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3655093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1,7,129,81,26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5503307" y="25976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7,3,</a:t>
            </a:r>
            <a:r>
              <a:rPr lang="de-DE" sz="2000" b="1" dirty="0" smtClean="0">
                <a:solidFill>
                  <a:srgbClr val="FF0000"/>
                </a:solidFill>
                <a:latin typeface="Calibri"/>
                <a:cs typeface="Calibri"/>
              </a:rPr>
              <a:t>255</a:t>
            </a:r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,255,0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2" name="Gerade Verbindung 31"/>
          <p:cNvCxnSpPr>
            <a:endCxn id="31" idx="0"/>
          </p:cNvCxnSpPr>
          <p:nvPr/>
        </p:nvCxnSpPr>
        <p:spPr>
          <a:xfrm>
            <a:off x="5947359" y="2374155"/>
            <a:ext cx="392045" cy="22350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hteck 32"/>
          <p:cNvSpPr/>
          <p:nvPr/>
        </p:nvSpPr>
        <p:spPr>
          <a:xfrm>
            <a:off x="6687582" y="2051559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1,6,161,163,60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4" name="Gerade Verbindung 33"/>
          <p:cNvCxnSpPr>
            <a:endCxn id="33" idx="0"/>
          </p:cNvCxnSpPr>
          <p:nvPr/>
        </p:nvCxnSpPr>
        <p:spPr>
          <a:xfrm>
            <a:off x="6592946" y="1774486"/>
            <a:ext cx="930733" cy="27707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hteck 34"/>
          <p:cNvSpPr/>
          <p:nvPr/>
        </p:nvSpPr>
        <p:spPr>
          <a:xfrm>
            <a:off x="7296180" y="2598486"/>
            <a:ext cx="1672194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1,8,98,188,63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6" name="Gerade Verbindung 35"/>
          <p:cNvCxnSpPr>
            <a:endCxn id="35" idx="0"/>
          </p:cNvCxnSpPr>
          <p:nvPr/>
        </p:nvCxnSpPr>
        <p:spPr>
          <a:xfrm>
            <a:off x="7670072" y="2370730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348490" y="3145414"/>
            <a:ext cx="1795510" cy="30746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2000" dirty="0" smtClean="0">
                <a:solidFill>
                  <a:srgbClr val="000000"/>
                </a:solidFill>
                <a:latin typeface="Calibri"/>
                <a:cs typeface="Calibri"/>
              </a:rPr>
              <a:t>3,4,255,116,110</a:t>
            </a:r>
            <a:endParaRPr lang="de-DE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>
          <a:xfrm>
            <a:off x="8130714" y="2905328"/>
            <a:ext cx="462205" cy="22775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hteck 38"/>
          <p:cNvSpPr/>
          <p:nvPr/>
        </p:nvSpPr>
        <p:spPr>
          <a:xfrm>
            <a:off x="1697811" y="2059694"/>
            <a:ext cx="1315284" cy="304551"/>
          </a:xfrm>
          <a:prstGeom prst="rect">
            <a:avLst/>
          </a:prstGeom>
          <a:solidFill>
            <a:srgbClr val="FFFFFF"/>
          </a:solidFill>
          <a:ln w="952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sz="1600" dirty="0" smtClean="0">
                <a:solidFill>
                  <a:srgbClr val="000000"/>
                </a:solidFill>
                <a:latin typeface="Calibri"/>
                <a:cs typeface="Calibri"/>
              </a:rPr>
              <a:t>6,6,100,6,250</a:t>
            </a:r>
            <a:endParaRPr lang="de-DE" sz="1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661653" y="3802063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d(</a:t>
            </a:r>
            <a:r>
              <a:rPr lang="de-DE" b="1" dirty="0" smtClean="0">
                <a:solidFill>
                  <a:srgbClr val="FF0000"/>
                </a:solidFill>
                <a:latin typeface="Calibri"/>
                <a:cs typeface="Calibri"/>
              </a:rPr>
              <a:t>rot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,-,-</a:t>
            </a:r>
            <a:r>
              <a:rPr lang="de-DE" dirty="0" smtClean="0">
                <a:latin typeface="Calibri"/>
                <a:cs typeface="Calibri"/>
              </a:rPr>
              <a:t>) = 154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3678933" y="4819101"/>
            <a:ext cx="2911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Calibri"/>
                <a:cs typeface="Calibri"/>
              </a:rPr>
              <a:t>* : </a:t>
            </a:r>
            <a:r>
              <a:rPr lang="de-DE" sz="3200" dirty="0" err="1">
                <a:latin typeface="Calibri"/>
                <a:cs typeface="Calibri"/>
              </a:rPr>
              <a:t>d</a:t>
            </a:r>
            <a:r>
              <a:rPr lang="de-DE" sz="3200" baseline="-25000" dirty="0" err="1" smtClean="0">
                <a:latin typeface="Calibri"/>
                <a:cs typeface="Calibri"/>
              </a:rPr>
              <a:t>MIN</a:t>
            </a:r>
            <a:r>
              <a:rPr lang="de-DE" sz="3200" dirty="0" smtClean="0">
                <a:latin typeface="Calibri"/>
                <a:cs typeface="Calibri"/>
              </a:rPr>
              <a:t> = 134,42</a:t>
            </a:r>
            <a:endParaRPr lang="de-DE" sz="3200" dirty="0">
              <a:latin typeface="Calibri"/>
              <a:cs typeface="Calibri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4823654" y="121590"/>
            <a:ext cx="364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*</a:t>
            </a:r>
            <a:endParaRPr lang="de-DE" sz="3600" dirty="0"/>
          </a:p>
        </p:txBody>
      </p:sp>
      <p:cxnSp>
        <p:nvCxnSpPr>
          <p:cNvPr id="43" name="Gerade Verbindung mit Pfeil 42"/>
          <p:cNvCxnSpPr/>
          <p:nvPr/>
        </p:nvCxnSpPr>
        <p:spPr>
          <a:xfrm flipH="1">
            <a:off x="5233988" y="4309681"/>
            <a:ext cx="143643" cy="63496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5147933" y="1985966"/>
            <a:ext cx="729628" cy="513380"/>
          </a:xfrm>
          <a:prstGeom prst="ellipse">
            <a:avLst/>
          </a:prstGeom>
          <a:solidFill>
            <a:srgbClr val="FFFF00">
              <a:alpha val="48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Oval 43"/>
          <p:cNvSpPr/>
          <p:nvPr/>
        </p:nvSpPr>
        <p:spPr>
          <a:xfrm>
            <a:off x="1530586" y="3802063"/>
            <a:ext cx="729628" cy="513380"/>
          </a:xfrm>
          <a:prstGeom prst="ellipse">
            <a:avLst/>
          </a:prstGeom>
          <a:solidFill>
            <a:srgbClr val="FFFF00">
              <a:alpha val="48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Oval 44"/>
          <p:cNvSpPr/>
          <p:nvPr/>
        </p:nvSpPr>
        <p:spPr>
          <a:xfrm>
            <a:off x="4989565" y="3802063"/>
            <a:ext cx="729628" cy="513380"/>
          </a:xfrm>
          <a:prstGeom prst="ellipse">
            <a:avLst/>
          </a:prstGeom>
          <a:solidFill>
            <a:srgbClr val="FFFF00">
              <a:alpha val="48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" name="Gruppierung 3"/>
          <p:cNvGrpSpPr/>
          <p:nvPr/>
        </p:nvGrpSpPr>
        <p:grpSpPr>
          <a:xfrm>
            <a:off x="5134422" y="2364246"/>
            <a:ext cx="2140170" cy="864638"/>
            <a:chOff x="5134422" y="2364246"/>
            <a:chExt cx="2140170" cy="864638"/>
          </a:xfrm>
        </p:grpSpPr>
        <p:sp>
          <p:nvSpPr>
            <p:cNvPr id="46" name="Ring 45"/>
            <p:cNvSpPr/>
            <p:nvPr/>
          </p:nvSpPr>
          <p:spPr>
            <a:xfrm>
              <a:off x="5134422" y="2364246"/>
              <a:ext cx="2140170" cy="864638"/>
            </a:xfrm>
            <a:prstGeom prst="donut">
              <a:avLst/>
            </a:prstGeom>
            <a:solidFill>
              <a:srgbClr val="FF0000">
                <a:alpha val="14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cxnSp>
          <p:nvCxnSpPr>
            <p:cNvPr id="47" name="Gerade Verbindung 46"/>
            <p:cNvCxnSpPr>
              <a:stCxn id="46" idx="7"/>
              <a:endCxn id="46" idx="3"/>
            </p:cNvCxnSpPr>
            <p:nvPr/>
          </p:nvCxnSpPr>
          <p:spPr>
            <a:xfrm flipH="1">
              <a:off x="5447843" y="2490869"/>
              <a:ext cx="1513329" cy="611392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 Verbindung 47"/>
            <p:cNvCxnSpPr>
              <a:stCxn id="46" idx="1"/>
              <a:endCxn id="46" idx="5"/>
            </p:cNvCxnSpPr>
            <p:nvPr/>
          </p:nvCxnSpPr>
          <p:spPr>
            <a:xfrm>
              <a:off x="5447843" y="2490869"/>
              <a:ext cx="1513329" cy="611392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1347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F0B2-3D1B-7948-8553-2139ECAD2848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2" name="Gerade Verbindung 11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endCxn id="10" idx="0"/>
          </p:cNvCxnSpPr>
          <p:nvPr/>
        </p:nvCxnSpPr>
        <p:spPr>
          <a:xfrm flipH="1">
            <a:off x="1501776" y="1555750"/>
            <a:ext cx="503237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Bild 15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692400" y="39928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010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C13F-38BF-6246-90E5-7DE9808BB29D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 w="25400">
            <a:solidFill>
              <a:srgbClr val="FF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Bild 21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1920240" y="401320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104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0C13F-38BF-6246-90E5-7DE9808BB29D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Bild 21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721360" y="595376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07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3A1A-7C54-4449-8069-B41B7020965C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3455988" y="1841500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4451351" y="1533525"/>
            <a:ext cx="844549" cy="307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Bild 21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1127760" y="596392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111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EC7D-EE2B-DD4E-91A0-CB18FCB3B033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3455988" y="184150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4451351" y="1533525"/>
            <a:ext cx="844549" cy="307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3846513" y="2660650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4451351" y="2254250"/>
            <a:ext cx="962024" cy="3968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Bild 24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524000" y="59740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082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7E47B-1646-F742-9238-44F880873504}" type="datetime1">
              <a:rPr lang="de-DE" smtClean="0"/>
              <a:t>10.11.11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287257-E12A-4CE3-BFB3-2D6F70E87459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Projekt 2: Beispiel kd-Bäume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429000" y="285750"/>
            <a:ext cx="22701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4,5,124,196,126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343025" y="11207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8,8,12,7,255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06413" y="18605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6,7,12,5,200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66688" y="266382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6,5,106,6,219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3" name="Gerade Verbindung 12"/>
          <p:cNvCxnSpPr/>
          <p:nvPr/>
        </p:nvCxnSpPr>
        <p:spPr>
          <a:xfrm flipH="1">
            <a:off x="2338388" y="698500"/>
            <a:ext cx="1566862" cy="4222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>
            <a:endCxn id="10" idx="0"/>
          </p:cNvCxnSpPr>
          <p:nvPr/>
        </p:nvCxnSpPr>
        <p:spPr>
          <a:xfrm flipH="1">
            <a:off x="1501776" y="1533525"/>
            <a:ext cx="682624" cy="3270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635000" y="2263775"/>
            <a:ext cx="549275" cy="40322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>
            <a:off x="4843463" y="1133475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1,2,210,80,20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7" name="Gerade Verbindung 16"/>
          <p:cNvCxnSpPr>
            <a:endCxn id="16" idx="0"/>
          </p:cNvCxnSpPr>
          <p:nvPr/>
        </p:nvCxnSpPr>
        <p:spPr>
          <a:xfrm>
            <a:off x="5143500" y="698500"/>
            <a:ext cx="695326" cy="434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3455988" y="184150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1,3,200,50,20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19" name="Gerade Verbindung 18"/>
          <p:cNvCxnSpPr>
            <a:endCxn id="18" idx="0"/>
          </p:cNvCxnSpPr>
          <p:nvPr/>
        </p:nvCxnSpPr>
        <p:spPr>
          <a:xfrm flipH="1">
            <a:off x="4451351" y="1533525"/>
            <a:ext cx="844549" cy="30797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3560763" y="2660650"/>
            <a:ext cx="1990725" cy="412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1,4,180,60,50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1" name="Gerade Verbindung 20"/>
          <p:cNvCxnSpPr>
            <a:stCxn id="18" idx="2"/>
          </p:cNvCxnSpPr>
          <p:nvPr/>
        </p:nvCxnSpPr>
        <p:spPr>
          <a:xfrm>
            <a:off x="4451351" y="2254250"/>
            <a:ext cx="581024" cy="381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761038" y="1860550"/>
            <a:ext cx="1990725" cy="41275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pPr algn="ctr"/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1,5,211,163,59</a:t>
            </a:r>
            <a:endParaRPr lang="de-DE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cxnSp>
        <p:nvCxnSpPr>
          <p:cNvPr id="23" name="Gerade Verbindung 22"/>
          <p:cNvCxnSpPr>
            <a:endCxn id="22" idx="0"/>
          </p:cNvCxnSpPr>
          <p:nvPr/>
        </p:nvCxnSpPr>
        <p:spPr>
          <a:xfrm>
            <a:off x="6302375" y="1555750"/>
            <a:ext cx="454026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Bild 26" descr="RGB-Bil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7294"/>
            <a:ext cx="3655878" cy="3750706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1889760" y="5974080"/>
            <a:ext cx="447040" cy="44704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68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921</Words>
  <Application>Microsoft Macintosh PowerPoint</Application>
  <PresentationFormat>Bildschirmpräsentation (4:3)</PresentationFormat>
  <Paragraphs>529</Paragraphs>
  <Slides>31</Slides>
  <Notes>31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hk</dc:creator>
  <cp:lastModifiedBy>Heiner Klocke</cp:lastModifiedBy>
  <cp:revision>427</cp:revision>
  <cp:lastPrinted>2010-12-09T11:37:16Z</cp:lastPrinted>
  <dcterms:created xsi:type="dcterms:W3CDTF">2009-12-03T12:05:01Z</dcterms:created>
  <dcterms:modified xsi:type="dcterms:W3CDTF">2011-11-10T13:10:30Z</dcterms:modified>
</cp:coreProperties>
</file>