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8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1" r:id="rId11"/>
    <p:sldId id="273" r:id="rId12"/>
    <p:sldId id="274" r:id="rId13"/>
    <p:sldId id="281" r:id="rId14"/>
    <p:sldId id="279" r:id="rId15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88D"/>
    <a:srgbClr val="FFB199"/>
    <a:srgbClr val="ADADFF"/>
    <a:srgbClr val="B9B9FF"/>
    <a:srgbClr val="3333CC"/>
    <a:srgbClr val="CC3300"/>
    <a:srgbClr val="FFBDA9"/>
    <a:srgbClr val="FFB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95" autoAdjust="0"/>
    <p:restoredTop sz="88428" autoAdjust="0"/>
  </p:normalViewPr>
  <p:slideViewPr>
    <p:cSldViewPr snapToGrid="0">
      <p:cViewPr varScale="1">
        <p:scale>
          <a:sx n="57" d="100"/>
          <a:sy n="57" d="100"/>
        </p:scale>
        <p:origin x="1109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B80DCAF2-7238-47F5-A960-3764591ED3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082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2489576-33A6-4AC6-BA12-BAC6F98AF4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3347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83E0E8-F3DA-4421-9E2C-C8D57FA7E19F}" type="slidenum">
              <a:rPr lang="de-DE" sz="1300">
                <a:latin typeface="Times New Roman" pitchFamily="18" charset="0"/>
              </a:rPr>
              <a:pPr eaLnBrk="1" hangingPunct="1"/>
              <a:t>1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dirty="0" smtClean="0"/>
              <a:t>Um ein kompaktes PDF erzeugen: </a:t>
            </a:r>
            <a:r>
              <a:rPr lang="de-DE" b="1" dirty="0" smtClean="0"/>
              <a:t>THK-Logo raus aus Folien-Master</a:t>
            </a:r>
            <a:r>
              <a:rPr lang="de-DE" dirty="0" smtClean="0"/>
              <a:t> !!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06B2A4-7720-49FB-9E1B-1A173FDC926D}" type="slidenum">
              <a:rPr lang="de-DE" sz="1300">
                <a:latin typeface="Times New Roman" pitchFamily="18" charset="0"/>
              </a:rPr>
              <a:pPr eaLnBrk="1" hangingPunct="1"/>
              <a:t>10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6E28BC-7CBB-451D-8BBE-00C06FD68D80}" type="slidenum">
              <a:rPr lang="de-DE" sz="1300">
                <a:latin typeface="Times New Roman" pitchFamily="18" charset="0"/>
              </a:rPr>
              <a:pPr eaLnBrk="1" hangingPunct="1"/>
              <a:t>11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214703-722D-4122-B50D-1906D73C140A}" type="slidenum">
              <a:rPr lang="de-DE" sz="1300">
                <a:latin typeface="Times New Roman" pitchFamily="18" charset="0"/>
              </a:rPr>
              <a:pPr eaLnBrk="1" hangingPunct="1"/>
              <a:t>12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3E087C-FD3C-440D-909B-00DE3435BCA7}" type="slidenum">
              <a:rPr lang="de-DE" sz="1300">
                <a:latin typeface="Times New Roman" pitchFamily="18" charset="0"/>
              </a:rPr>
              <a:pPr eaLnBrk="1" hangingPunct="1"/>
              <a:t>13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64465F-58FB-42E1-9DDD-43B765D2D997}" type="slidenum">
              <a:rPr lang="de-DE" sz="1300">
                <a:latin typeface="Times New Roman" pitchFamily="18" charset="0"/>
              </a:rPr>
              <a:pPr eaLnBrk="1" hangingPunct="1"/>
              <a:t>14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25B53C-578B-4EA8-BB0D-538CB3C32C56}" type="slidenum">
              <a:rPr lang="de-DE" sz="1300">
                <a:latin typeface="Times New Roman" pitchFamily="18" charset="0"/>
              </a:rPr>
              <a:pPr eaLnBrk="1" hangingPunct="1"/>
              <a:t>2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95E481-9253-42FA-8476-9969B743B6EB}" type="slidenum">
              <a:rPr lang="de-DE" sz="1300">
                <a:latin typeface="Times New Roman" pitchFamily="18" charset="0"/>
              </a:rPr>
              <a:pPr eaLnBrk="1" hangingPunct="1"/>
              <a:t>3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2C238F-47E4-44E7-BB6A-9120F3571DE0}" type="slidenum">
              <a:rPr lang="de-DE" sz="1300">
                <a:latin typeface="Times New Roman" pitchFamily="18" charset="0"/>
              </a:rPr>
              <a:pPr eaLnBrk="1" hangingPunct="1"/>
              <a:t>4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004CCE-D52D-408A-B08B-82DE5DF95DE1}" type="slidenum">
              <a:rPr lang="de-DE" sz="1300">
                <a:latin typeface="Times New Roman" pitchFamily="18" charset="0"/>
              </a:rPr>
              <a:pPr eaLnBrk="1" hangingPunct="1"/>
              <a:t>5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BA8FE2-3F03-4219-B026-2FB1899D9D44}" type="slidenum">
              <a:rPr lang="de-DE" sz="1300">
                <a:latin typeface="Times New Roman" pitchFamily="18" charset="0"/>
              </a:rPr>
              <a:pPr eaLnBrk="1" hangingPunct="1"/>
              <a:t>6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2271C-317A-4028-B1E3-1349C13ACA21}" type="slidenum">
              <a:rPr lang="de-DE" sz="1300">
                <a:latin typeface="Times New Roman" pitchFamily="18" charset="0"/>
              </a:rPr>
              <a:pPr eaLnBrk="1" hangingPunct="1"/>
              <a:t>7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742950-57C2-41EC-9579-F9D0CDFF5EE5}" type="slidenum">
              <a:rPr lang="de-DE" sz="1300">
                <a:latin typeface="Times New Roman" pitchFamily="18" charset="0"/>
              </a:rPr>
              <a:pPr eaLnBrk="1" hangingPunct="1"/>
              <a:t>8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smtClean="0"/>
              <a:t>Typische Handbewegung der Studenten Lineare Algebra: „li-Hand links-rechts, re-Hand rauf-runter“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0EA0E8-D3BC-45C2-ABF4-486A87FCA92B}" type="slidenum">
              <a:rPr lang="de-DE" sz="1300">
                <a:latin typeface="Times New Roman" pitchFamily="18" charset="0"/>
              </a:rPr>
              <a:pPr eaLnBrk="1" hangingPunct="1"/>
              <a:t>9</a:t>
            </a:fld>
            <a:endParaRPr lang="de-DE" sz="130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63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92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099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990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533400" y="1981200"/>
            <a:ext cx="38862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572000" y="1981200"/>
            <a:ext cx="38862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572000" y="4114800"/>
            <a:ext cx="3886200" cy="1981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4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307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677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3886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0" y="1981200"/>
            <a:ext cx="3886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76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53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40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42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17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2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81200"/>
            <a:ext cx="792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57150">
            <a:solidFill>
              <a:srgbClr val="E1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Text Box 8"/>
          <p:cNvSpPr txBox="1">
            <a:spLocks noChangeArrowheads="1"/>
          </p:cNvSpPr>
          <p:nvPr userDrawn="1"/>
        </p:nvSpPr>
        <p:spPr bwMode="auto">
          <a:xfrm>
            <a:off x="363538" y="6650574"/>
            <a:ext cx="314166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1200" dirty="0"/>
              <a:t>Wolfgang Konen, </a:t>
            </a:r>
            <a:r>
              <a:rPr lang="de-DE" sz="1200" dirty="0" smtClean="0"/>
              <a:t>TH </a:t>
            </a:r>
            <a:r>
              <a:rPr lang="de-DE" sz="1200" dirty="0"/>
              <a:t>Köln – Mathematik </a:t>
            </a: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7543800" y="6651625"/>
            <a:ext cx="15240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6000" tIns="0" rIns="36000" bIns="0" anchor="ctr">
            <a:spAutoFit/>
          </a:bodyPr>
          <a:lstStyle/>
          <a:p>
            <a:pPr algn="r" eaLnBrk="0" hangingPunct="0"/>
            <a:r>
              <a:rPr lang="de-DE" sz="1200"/>
              <a:t>Seite  -  </a:t>
            </a:r>
            <a:fld id="{8D7BF1B0-6B44-44E9-A75B-1F95A1710AD6}" type="slidenum">
              <a:rPr lang="de-DE" sz="1200"/>
              <a:pPr algn="r" eaLnBrk="0" hangingPunct="0"/>
              <a:t>‹Nr.›</a:t>
            </a:fld>
            <a:endParaRPr lang="de-DE" sz="120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301" y="36512"/>
            <a:ext cx="1398245" cy="7552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 2" pitchFamily="18" charset="2"/>
        <a:buChar char="©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Ø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de-DE" sz="3600" smtClean="0"/>
              <a:t>Matrizen und Matrizenoperationen in der Anwendung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Prof. Dr. Wolfgang Konen</a:t>
            </a:r>
          </a:p>
          <a:p>
            <a:pPr eaLnBrk="1" hangingPunct="1"/>
            <a:r>
              <a:rPr lang="de-DE" dirty="0"/>
              <a:t>T</a:t>
            </a:r>
            <a:r>
              <a:rPr lang="de-DE" dirty="0" smtClean="0"/>
              <a:t>H Köln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1" y="5252037"/>
            <a:ext cx="2079826" cy="1123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Die Vorteile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8142288" cy="4114800"/>
          </a:xfrm>
        </p:spPr>
        <p:txBody>
          <a:bodyPr/>
          <a:lstStyle/>
          <a:p>
            <a:pPr marL="381000" indent="-381000" eaLnBrk="1" hangingPunct="1">
              <a:buFont typeface="Wingdings 2" pitchFamily="18" charset="2"/>
              <a:buAutoNum type="arabicPeriod"/>
            </a:pPr>
            <a:r>
              <a:rPr lang="de-DE" sz="2000" smtClean="0"/>
              <a:t>Quartalspreise:</a:t>
            </a:r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r>
              <a:rPr lang="de-DE" sz="2000" smtClean="0"/>
              <a:t>Gelten in jedem Quartal andere Rohstoffpreise, so haben wir eine kompakte Darstellung und Berechnungsform der Endpreise.</a:t>
            </a:r>
          </a:p>
          <a:p>
            <a:pPr marL="838200" lvl="1" indent="-381000" eaLnBrk="1" hangingPunct="1"/>
            <a:endParaRPr lang="de-DE" sz="2000" smtClean="0"/>
          </a:p>
        </p:txBody>
      </p:sp>
      <p:graphicFrame>
        <p:nvGraphicFramePr>
          <p:cNvPr id="11268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763713" y="2420938"/>
          <a:ext cx="5688012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Formel" r:id="rId4" imgW="3200400" imgH="711200" progId="Equation.3">
                  <p:embed/>
                </p:oleObj>
              </mc:Choice>
              <mc:Fallback>
                <p:oleObj name="Formel" r:id="rId4" imgW="3200400" imgH="711200" progId="Equation.3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420938"/>
                        <a:ext cx="5688012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AutoShape 9"/>
          <p:cNvSpPr>
            <a:spLocks/>
          </p:cNvSpPr>
          <p:nvPr/>
        </p:nvSpPr>
        <p:spPr bwMode="auto">
          <a:xfrm>
            <a:off x="3348038" y="2133600"/>
            <a:ext cx="427037" cy="279400"/>
          </a:xfrm>
          <a:prstGeom prst="borderCallout2">
            <a:avLst>
              <a:gd name="adj1" fmla="val 40907"/>
              <a:gd name="adj2" fmla="val 117843"/>
              <a:gd name="adj3" fmla="val 40907"/>
              <a:gd name="adj4" fmla="val 134574"/>
              <a:gd name="adj5" fmla="val 128407"/>
              <a:gd name="adj6" fmla="val 151671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/>
          <a:lstStyle/>
          <a:p>
            <a:pPr algn="ctr"/>
            <a:r>
              <a:rPr lang="de-DE"/>
              <a:t>Q1</a:t>
            </a:r>
          </a:p>
        </p:txBody>
      </p:sp>
      <p:sp>
        <p:nvSpPr>
          <p:cNvPr id="11270" name="AutoShape 10"/>
          <p:cNvSpPr>
            <a:spLocks/>
          </p:cNvSpPr>
          <p:nvPr/>
        </p:nvSpPr>
        <p:spPr bwMode="auto">
          <a:xfrm>
            <a:off x="3563938" y="1628775"/>
            <a:ext cx="427037" cy="279400"/>
          </a:xfrm>
          <a:prstGeom prst="borderCallout2">
            <a:avLst>
              <a:gd name="adj1" fmla="val 40907"/>
              <a:gd name="adj2" fmla="val 117843"/>
              <a:gd name="adj3" fmla="val 40907"/>
              <a:gd name="adj4" fmla="val 148329"/>
              <a:gd name="adj5" fmla="val 310227"/>
              <a:gd name="adj6" fmla="val 179556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/>
          <a:lstStyle/>
          <a:p>
            <a:pPr algn="ctr"/>
            <a:r>
              <a:rPr lang="de-DE"/>
              <a:t>Q2</a:t>
            </a:r>
          </a:p>
        </p:txBody>
      </p:sp>
      <p:sp>
        <p:nvSpPr>
          <p:cNvPr id="11271" name="AutoShape 11"/>
          <p:cNvSpPr>
            <a:spLocks/>
          </p:cNvSpPr>
          <p:nvPr/>
        </p:nvSpPr>
        <p:spPr bwMode="auto">
          <a:xfrm>
            <a:off x="5364163" y="2133600"/>
            <a:ext cx="427037" cy="279400"/>
          </a:xfrm>
          <a:prstGeom prst="borderCallout2">
            <a:avLst>
              <a:gd name="adj1" fmla="val 40907"/>
              <a:gd name="adj2" fmla="val -17843"/>
              <a:gd name="adj3" fmla="val 40907"/>
              <a:gd name="adj4" fmla="val -33458"/>
              <a:gd name="adj5" fmla="val 139204"/>
              <a:gd name="adj6" fmla="val -49444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/>
          <a:lstStyle/>
          <a:p>
            <a:pPr algn="ctr"/>
            <a:r>
              <a:rPr lang="de-DE"/>
              <a:t>Q4</a:t>
            </a:r>
          </a:p>
        </p:txBody>
      </p:sp>
      <p:sp>
        <p:nvSpPr>
          <p:cNvPr id="11272" name="AutoShape 12"/>
          <p:cNvSpPr>
            <a:spLocks/>
          </p:cNvSpPr>
          <p:nvPr/>
        </p:nvSpPr>
        <p:spPr bwMode="auto">
          <a:xfrm>
            <a:off x="5148263" y="1628775"/>
            <a:ext cx="427037" cy="279400"/>
          </a:xfrm>
          <a:prstGeom prst="borderCallout2">
            <a:avLst>
              <a:gd name="adj1" fmla="val 40907"/>
              <a:gd name="adj2" fmla="val -17843"/>
              <a:gd name="adj3" fmla="val 40907"/>
              <a:gd name="adj4" fmla="val -52417"/>
              <a:gd name="adj5" fmla="val 297157"/>
              <a:gd name="adj6" fmla="val -8810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/>
          <a:lstStyle/>
          <a:p>
            <a:pPr algn="ctr"/>
            <a:r>
              <a:rPr lang="de-DE"/>
              <a:t>Q3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Die Vorteile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8142288" cy="4114800"/>
          </a:xfrm>
        </p:spPr>
        <p:txBody>
          <a:bodyPr/>
          <a:lstStyle/>
          <a:p>
            <a:pPr marL="381000" indent="-381000" eaLnBrk="1" hangingPunct="1">
              <a:buFont typeface="Wingdings 2" pitchFamily="18" charset="2"/>
              <a:buAutoNum type="arabicPeriod" startAt="2"/>
            </a:pPr>
            <a:r>
              <a:rPr lang="de-DE" sz="2000" smtClean="0"/>
              <a:t>Wertstoffketten, Zwischenprodukte, „Basiswechsel“:</a:t>
            </a:r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r>
              <a:rPr lang="de-DE" sz="2000" smtClean="0"/>
              <a:t>Rohstoffe R</a:t>
            </a:r>
            <a:r>
              <a:rPr lang="de-DE" sz="2000" baseline="-25000" smtClean="0"/>
              <a:t>k</a:t>
            </a:r>
            <a:r>
              <a:rPr lang="de-DE" sz="2000" smtClean="0"/>
              <a:t> </a:t>
            </a:r>
            <a:r>
              <a:rPr lang="de-DE" sz="2000" smtClean="0">
                <a:sym typeface="Symbol" pitchFamily="18" charset="2"/>
              </a:rPr>
              <a:t> Zwischenprodukte Z</a:t>
            </a:r>
            <a:r>
              <a:rPr lang="de-DE" sz="2000" baseline="-25000" smtClean="0"/>
              <a:t>m </a:t>
            </a:r>
            <a:r>
              <a:rPr lang="de-DE" sz="2000" smtClean="0">
                <a:sym typeface="Symbol" pitchFamily="18" charset="2"/>
              </a:rPr>
              <a:t></a:t>
            </a:r>
            <a:r>
              <a:rPr lang="de-DE" sz="2000" smtClean="0"/>
              <a:t> Endprodukte E</a:t>
            </a:r>
            <a:r>
              <a:rPr lang="de-DE" sz="2000" baseline="-25000" smtClean="0"/>
              <a:t>n</a:t>
            </a:r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r>
              <a:rPr lang="de-DE" sz="2000" smtClean="0"/>
              <a:t>Gegeben die Rohstoffpreise </a:t>
            </a:r>
            <a:r>
              <a:rPr lang="de-DE" sz="2000" b="1" smtClean="0"/>
              <a:t>p</a:t>
            </a:r>
            <a:r>
              <a:rPr lang="de-DE" sz="2000" smtClean="0"/>
              <a:t>, wieviel kostet eine Einheit jedes Endproduktes?</a:t>
            </a:r>
          </a:p>
          <a:p>
            <a:pPr marL="838200" lvl="1" indent="-381000" eaLnBrk="1" hangingPunct="1"/>
            <a:endParaRPr lang="de-DE" sz="2000" smtClean="0"/>
          </a:p>
        </p:txBody>
      </p:sp>
      <p:graphicFrame>
        <p:nvGraphicFramePr>
          <p:cNvPr id="12292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051050" y="3213100"/>
          <a:ext cx="5399088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Formel" r:id="rId4" imgW="3263900" imgH="863600" progId="Equation.3">
                  <p:embed/>
                </p:oleObj>
              </mc:Choice>
              <mc:Fallback>
                <p:oleObj name="Formel" r:id="rId4" imgW="3263900" imgH="863600" progId="Equation.3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3213100"/>
                        <a:ext cx="5399088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Wertstoffketten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8142288" cy="4114800"/>
          </a:xfrm>
        </p:spPr>
        <p:txBody>
          <a:bodyPr/>
          <a:lstStyle/>
          <a:p>
            <a:pPr marL="381000" indent="-381000" eaLnBrk="1" hangingPunct="1"/>
            <a:r>
              <a:rPr lang="de-DE" sz="2000" smtClean="0"/>
              <a:t>kompakte Matrixschreibweise (Endpreise </a:t>
            </a:r>
            <a:r>
              <a:rPr lang="de-DE" b="1" smtClean="0"/>
              <a:t>e</a:t>
            </a:r>
            <a:r>
              <a:rPr lang="de-DE" sz="2000" smtClean="0"/>
              <a:t>):</a:t>
            </a:r>
          </a:p>
          <a:p>
            <a:pPr marL="838200" lvl="1" indent="-381000" eaLnBrk="1" hangingPunct="1"/>
            <a:endParaRPr lang="de-DE" sz="2000" smtClean="0"/>
          </a:p>
          <a:p>
            <a:pPr marL="381000" indent="-381000" eaLnBrk="1" hangingPunct="1"/>
            <a:endParaRPr lang="de-DE" sz="2000" smtClean="0"/>
          </a:p>
          <a:p>
            <a:pPr marL="381000" indent="-381000" eaLnBrk="1" hangingPunct="1"/>
            <a:endParaRPr lang="de-DE" sz="2000" smtClean="0"/>
          </a:p>
          <a:p>
            <a:pPr marL="381000" indent="-381000" eaLnBrk="1" hangingPunct="1"/>
            <a:r>
              <a:rPr lang="de-DE" sz="2000" smtClean="0"/>
              <a:t>bedeutet ausgeschrieben:</a:t>
            </a:r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</p:txBody>
      </p:sp>
      <p:graphicFrame>
        <p:nvGraphicFramePr>
          <p:cNvPr id="13316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763713" y="3867150"/>
          <a:ext cx="4392612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Formel" r:id="rId4" imgW="2540000" imgH="1422400" progId="Equation.3">
                  <p:embed/>
                </p:oleObj>
              </mc:Choice>
              <mc:Fallback>
                <p:oleObj name="Formel" r:id="rId4" imgW="2540000" imgH="14224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867150"/>
                        <a:ext cx="4392612" cy="246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936750" y="2492375"/>
          <a:ext cx="15811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Formel" r:id="rId6" imgW="711200" imgH="368300" progId="Equation.3">
                  <p:embed/>
                </p:oleObj>
              </mc:Choice>
              <mc:Fallback>
                <p:oleObj name="Formel" r:id="rId6" imgW="711200" imgH="368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2492375"/>
                        <a:ext cx="158115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AutoShape 7"/>
          <p:cNvSpPr>
            <a:spLocks/>
          </p:cNvSpPr>
          <p:nvPr/>
        </p:nvSpPr>
        <p:spPr bwMode="auto">
          <a:xfrm>
            <a:off x="5651500" y="5038725"/>
            <a:ext cx="2160588" cy="1198563"/>
          </a:xfrm>
          <a:prstGeom prst="borderCallout2">
            <a:avLst>
              <a:gd name="adj1" fmla="val 9537"/>
              <a:gd name="adj2" fmla="val -3528"/>
              <a:gd name="adj3" fmla="val 9537"/>
              <a:gd name="adj4" fmla="val -44894"/>
              <a:gd name="adj5" fmla="val 34569"/>
              <a:gd name="adj6" fmla="val -68625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sz="1800"/>
              <a:t>Matrix </a:t>
            </a:r>
            <a:r>
              <a:rPr lang="de-DE" sz="1800" b="1"/>
              <a:t>C</a:t>
            </a:r>
            <a:r>
              <a:rPr lang="de-DE" sz="1800"/>
              <a:t> vermittelt direkt zwischen Rohstoffpreisen und Endpreisen!</a:t>
            </a:r>
          </a:p>
        </p:txBody>
      </p:sp>
      <p:sp>
        <p:nvSpPr>
          <p:cNvPr id="13319" name="AutoShape 8"/>
          <p:cNvSpPr>
            <a:spLocks/>
          </p:cNvSpPr>
          <p:nvPr/>
        </p:nvSpPr>
        <p:spPr bwMode="auto">
          <a:xfrm>
            <a:off x="25400" y="4776788"/>
            <a:ext cx="1638300" cy="923925"/>
          </a:xfrm>
          <a:prstGeom prst="borderCallout2">
            <a:avLst>
              <a:gd name="adj1" fmla="val 12370"/>
              <a:gd name="adj2" fmla="val 104653"/>
              <a:gd name="adj3" fmla="val 12370"/>
              <a:gd name="adj4" fmla="val 145931"/>
              <a:gd name="adj5" fmla="val 65292"/>
              <a:gd name="adj6" fmla="val 16947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sz="1800"/>
              <a:t>z.B. </a:t>
            </a:r>
            <a:r>
              <a:rPr lang="de-DE" sz="1800" b="1"/>
              <a:t>c</a:t>
            </a:r>
            <a:r>
              <a:rPr lang="de-DE" sz="1800" b="1" baseline="-25000"/>
              <a:t>11</a:t>
            </a:r>
            <a:r>
              <a:rPr lang="de-DE" sz="1800" b="1"/>
              <a:t>=</a:t>
            </a:r>
            <a:br>
              <a:rPr lang="de-DE" sz="1800" b="1"/>
            </a:br>
            <a:r>
              <a:rPr lang="de-DE" sz="1800" b="1"/>
              <a:t>b</a:t>
            </a:r>
            <a:r>
              <a:rPr lang="de-DE" sz="1800" b="1" baseline="-25000"/>
              <a:t>11</a:t>
            </a:r>
            <a:r>
              <a:rPr lang="de-DE" sz="1800" b="1"/>
              <a:t>a</a:t>
            </a:r>
            <a:r>
              <a:rPr lang="de-DE" sz="1800" b="1" baseline="-25000"/>
              <a:t>11</a:t>
            </a:r>
            <a:r>
              <a:rPr lang="de-DE" sz="1800" b="1"/>
              <a:t>+ </a:t>
            </a:r>
            <a:r>
              <a:rPr lang="de-DE" b="1"/>
              <a:t>b</a:t>
            </a:r>
            <a:r>
              <a:rPr lang="de-DE" b="1" baseline="-25000"/>
              <a:t>12</a:t>
            </a:r>
            <a:r>
              <a:rPr lang="de-DE" b="1"/>
              <a:t>a</a:t>
            </a:r>
            <a:r>
              <a:rPr lang="de-DE" baseline="-25000"/>
              <a:t>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Wertstoffketten (3)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8142288" cy="4114800"/>
          </a:xfrm>
        </p:spPr>
        <p:txBody>
          <a:bodyPr/>
          <a:lstStyle/>
          <a:p>
            <a:pPr marL="381000" indent="-381000" eaLnBrk="1" hangingPunct="1">
              <a:buFont typeface="Wingdings 2" pitchFamily="18" charset="2"/>
              <a:buNone/>
            </a:pPr>
            <a:r>
              <a:rPr lang="de-DE" sz="2000" smtClean="0"/>
              <a:t>Dieses Beispiel zeigt, daß folgendes gilt:</a:t>
            </a:r>
          </a:p>
          <a:p>
            <a:pPr marL="381000" indent="-381000" eaLnBrk="1" hangingPunct="1"/>
            <a:r>
              <a:rPr lang="de-DE" sz="2000" smtClean="0"/>
              <a:t>Die Multiplikation eines Vektors mit einer Matrix bildet einen Vektor (hier: </a:t>
            </a:r>
            <a:r>
              <a:rPr lang="de-DE" b="1" smtClean="0">
                <a:solidFill>
                  <a:srgbClr val="CC3300"/>
                </a:solidFill>
              </a:rPr>
              <a:t>p</a:t>
            </a:r>
            <a:r>
              <a:rPr lang="de-DE" sz="2000" smtClean="0"/>
              <a:t>) auf einen neuen Vektor (hier: </a:t>
            </a:r>
            <a:r>
              <a:rPr lang="de-DE" b="1" smtClean="0">
                <a:solidFill>
                  <a:srgbClr val="3333CC"/>
                </a:solidFill>
              </a:rPr>
              <a:t>e</a:t>
            </a:r>
            <a:r>
              <a:rPr lang="de-DE" sz="2000" smtClean="0"/>
              <a:t>)ab.</a:t>
            </a:r>
          </a:p>
          <a:p>
            <a:pPr marL="381000" indent="-381000" eaLnBrk="1" hangingPunct="1"/>
            <a:r>
              <a:rPr lang="de-DE" sz="2000" smtClean="0"/>
              <a:t>Die Hintereinanderausführung zweier solcher Abbildungen (hier erst die Multiplikation mit der Matrix </a:t>
            </a:r>
            <a:r>
              <a:rPr lang="de-DE" sz="2000" b="1" smtClean="0"/>
              <a:t>A</a:t>
            </a:r>
            <a:r>
              <a:rPr lang="de-DE" sz="2000" smtClean="0"/>
              <a:t>, anschließend die Multiplikation mit </a:t>
            </a:r>
            <a:r>
              <a:rPr lang="de-DE" sz="2000" b="1" smtClean="0"/>
              <a:t>B</a:t>
            </a:r>
            <a:r>
              <a:rPr lang="de-DE" sz="2000" smtClean="0"/>
              <a:t>) entspricht gerade der Multiplikation mit der Matrix </a:t>
            </a:r>
            <a:r>
              <a:rPr lang="de-DE" sz="2000" b="1" smtClean="0"/>
              <a:t>C</a:t>
            </a:r>
            <a:r>
              <a:rPr lang="de-DE" sz="2000" smtClean="0"/>
              <a:t> = </a:t>
            </a:r>
            <a:r>
              <a:rPr lang="de-DE" sz="2000" b="1" smtClean="0"/>
              <a:t>BA</a:t>
            </a:r>
            <a:r>
              <a:rPr lang="de-DE" sz="2000" smtClean="0"/>
              <a:t>. Das Matrizenprodukt wird gerade so definiert, daß es diese Eigenschaft hat. </a:t>
            </a:r>
          </a:p>
          <a:p>
            <a:pPr marL="381000" indent="-381000" eaLnBrk="1" hangingPunct="1"/>
            <a:endParaRPr lang="de-DE" sz="2000" smtClean="0"/>
          </a:p>
          <a:p>
            <a:pPr marL="381000" indent="-381000" eaLnBrk="1" hangingPunct="1"/>
            <a:endParaRPr lang="de-DE" sz="2000" smtClean="0"/>
          </a:p>
          <a:p>
            <a:pPr marL="838200" lvl="1" indent="-381000" eaLnBrk="1" hangingPunct="1"/>
            <a:endParaRPr lang="de-DE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Zusammenfassung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15313" cy="4114800"/>
          </a:xfrm>
        </p:spPr>
        <p:txBody>
          <a:bodyPr/>
          <a:lstStyle/>
          <a:p>
            <a:pPr eaLnBrk="1" hangingPunct="1"/>
            <a:r>
              <a:rPr lang="de-DE" smtClean="0"/>
              <a:t>Matrizen: kompakte Darstellung von LGS</a:t>
            </a:r>
          </a:p>
          <a:p>
            <a:pPr eaLnBrk="1" hangingPunct="1"/>
            <a:r>
              <a:rPr lang="de-DE" smtClean="0"/>
              <a:t>Vektor als Spezialfall einer Matrix</a:t>
            </a:r>
          </a:p>
          <a:p>
            <a:pPr eaLnBrk="1" hangingPunct="1"/>
            <a:r>
              <a:rPr lang="de-DE" smtClean="0"/>
              <a:t>Matrixmultiplikation</a:t>
            </a:r>
          </a:p>
          <a:p>
            <a:pPr eaLnBrk="1" hangingPunct="1"/>
            <a:r>
              <a:rPr lang="de-DE" smtClean="0"/>
              <a:t>Matrizen vermitteln Wechsel zwischen Koordinatensystemen (Wertstoffketten, „Basiswechsel“)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Matrizen / Überblick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Ziele dieses Kapitels</a:t>
            </a:r>
          </a:p>
          <a:p>
            <a:pPr lvl="1" eaLnBrk="1" hangingPunct="1"/>
            <a:r>
              <a:rPr lang="de-DE" smtClean="0"/>
              <a:t>Wieso Matrizen</a:t>
            </a:r>
          </a:p>
          <a:p>
            <a:pPr lvl="1" eaLnBrk="1" hangingPunct="1"/>
            <a:r>
              <a:rPr lang="de-DE" smtClean="0"/>
              <a:t>Definition Matrix, Matrixmultiplikation</a:t>
            </a:r>
          </a:p>
          <a:p>
            <a:pPr lvl="1" eaLnBrk="1" hangingPunct="1"/>
            <a:r>
              <a:rPr lang="de-DE" smtClean="0"/>
              <a:t>Anwendung Produktionsplanung</a:t>
            </a:r>
          </a:p>
          <a:p>
            <a:pPr lvl="1" eaLnBrk="1" hangingPunct="1"/>
            <a:r>
              <a:rPr lang="de-DE" smtClean="0"/>
              <a:t>Basiswechsel</a:t>
            </a:r>
          </a:p>
          <a:p>
            <a:pPr lvl="1" eaLnBrk="1" hangingPunct="1"/>
            <a:endParaRPr lang="de-DE" smtClean="0"/>
          </a:p>
          <a:p>
            <a:pPr lvl="1" eaLnBrk="1" hangingPunct="1"/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Motivation	 Matrizen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8142288" cy="4343400"/>
          </a:xfrm>
        </p:spPr>
        <p:txBody>
          <a:bodyPr/>
          <a:lstStyle/>
          <a:p>
            <a:pPr eaLnBrk="1" hangingPunct="1"/>
            <a:r>
              <a:rPr lang="de-DE" sz="2000" smtClean="0"/>
              <a:t>Beispiel Produktionsplanung</a:t>
            </a:r>
          </a:p>
          <a:p>
            <a:pPr lvl="1" eaLnBrk="1" hangingPunct="1"/>
            <a:r>
              <a:rPr lang="de-DE" sz="2000" smtClean="0"/>
              <a:t>Aus k=1,...,3 Rohstoffen R</a:t>
            </a:r>
            <a:r>
              <a:rPr lang="de-DE" sz="2000" baseline="-25000" smtClean="0"/>
              <a:t>k</a:t>
            </a:r>
            <a:r>
              <a:rPr lang="de-DE" sz="2000" smtClean="0"/>
              <a:t> werden Endprodukte E</a:t>
            </a:r>
            <a:r>
              <a:rPr lang="de-DE" sz="2000" baseline="-25000" smtClean="0"/>
              <a:t>n</a:t>
            </a:r>
            <a:r>
              <a:rPr lang="de-DE" sz="2000" smtClean="0"/>
              <a:t> hergestellt. Die benötigten Rohstoffeinheiten je Einheit E</a:t>
            </a:r>
            <a:r>
              <a:rPr lang="de-DE" sz="2000" baseline="-25000" smtClean="0"/>
              <a:t>n</a:t>
            </a:r>
            <a:r>
              <a:rPr lang="de-DE" sz="2000" smtClean="0"/>
              <a:t> sind:</a:t>
            </a:r>
          </a:p>
          <a:p>
            <a:pPr lvl="1" eaLnBrk="1" hangingPunct="1"/>
            <a:endParaRPr lang="de-DE" sz="2000" smtClean="0"/>
          </a:p>
          <a:p>
            <a:pPr lvl="1" eaLnBrk="1" hangingPunct="1"/>
            <a:endParaRPr lang="de-DE" sz="2000" smtClean="0"/>
          </a:p>
          <a:p>
            <a:pPr lvl="1" eaLnBrk="1" hangingPunct="1"/>
            <a:endParaRPr lang="de-DE" sz="2000" smtClean="0"/>
          </a:p>
          <a:p>
            <a:pPr lvl="1" eaLnBrk="1" hangingPunct="1"/>
            <a:r>
              <a:rPr lang="de-DE" sz="2000" smtClean="0"/>
              <a:t>Wenn die Rohstoffpreise p</a:t>
            </a:r>
            <a:r>
              <a:rPr lang="de-DE" sz="2000" baseline="-25000" smtClean="0"/>
              <a:t>k</a:t>
            </a:r>
            <a:r>
              <a:rPr lang="de-DE" sz="2000" smtClean="0"/>
              <a:t> je Einheit R</a:t>
            </a:r>
            <a:r>
              <a:rPr lang="de-DE" sz="2000" baseline="-25000" smtClean="0"/>
              <a:t>k</a:t>
            </a:r>
            <a:r>
              <a:rPr lang="de-DE" sz="2000" smtClean="0"/>
              <a:t> sind, was sind dann die Kosten q</a:t>
            </a:r>
            <a:r>
              <a:rPr lang="de-DE" sz="2000" baseline="-25000" smtClean="0"/>
              <a:t>n</a:t>
            </a:r>
            <a:r>
              <a:rPr lang="de-DE" sz="2000" smtClean="0"/>
              <a:t> je Einheit E</a:t>
            </a:r>
            <a:r>
              <a:rPr lang="de-DE" sz="2000" baseline="-25000" smtClean="0"/>
              <a:t>n</a:t>
            </a:r>
            <a:r>
              <a:rPr lang="de-DE" sz="2000" smtClean="0"/>
              <a:t> ?</a:t>
            </a:r>
          </a:p>
          <a:p>
            <a:pPr lvl="1" eaLnBrk="1" hangingPunct="1"/>
            <a:endParaRPr lang="de-DE" sz="2000" smtClean="0"/>
          </a:p>
          <a:p>
            <a:pPr lvl="1" eaLnBrk="1" hangingPunct="1"/>
            <a:endParaRPr lang="de-DE" sz="2000" smtClean="0"/>
          </a:p>
          <a:p>
            <a:pPr lvl="1" eaLnBrk="1" hangingPunct="1"/>
            <a:endParaRPr lang="de-DE" sz="2000" smtClean="0"/>
          </a:p>
          <a:p>
            <a:pPr lvl="1" eaLnBrk="1" hangingPunct="1"/>
            <a:r>
              <a:rPr lang="de-DE" sz="2000" b="1" smtClean="0"/>
              <a:t>LGS</a:t>
            </a:r>
            <a:r>
              <a:rPr lang="de-DE" sz="2000" smtClean="0"/>
              <a:t>: Lineares Gleichungssystem</a:t>
            </a:r>
          </a:p>
        </p:txBody>
      </p:sp>
      <p:graphicFrame>
        <p:nvGraphicFramePr>
          <p:cNvPr id="4100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43213" y="3146425"/>
          <a:ext cx="29718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Formel" r:id="rId4" imgW="1689100" imgH="457200" progId="Equation.3">
                  <p:embed/>
                </p:oleObj>
              </mc:Choice>
              <mc:Fallback>
                <p:oleObj name="Formel" r:id="rId4" imgW="16891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146425"/>
                        <a:ext cx="2971800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722563" y="4868863"/>
          <a:ext cx="30495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Formel" r:id="rId6" imgW="1663700" imgH="457200" progId="Equation.3">
                  <p:embed/>
                </p:oleObj>
              </mc:Choice>
              <mc:Fallback>
                <p:oleObj name="Formel" r:id="rId6" imgW="166370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2563" y="4868863"/>
                        <a:ext cx="304958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Motivation	 Matrizen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8142288" cy="4114800"/>
          </a:xfrm>
        </p:spPr>
        <p:txBody>
          <a:bodyPr/>
          <a:lstStyle/>
          <a:p>
            <a:pPr eaLnBrk="1" hangingPunct="1"/>
            <a:r>
              <a:rPr lang="de-DE" sz="2000" smtClean="0"/>
              <a:t>Mathematiker sind (schreib-) faule Leute</a:t>
            </a:r>
          </a:p>
          <a:p>
            <a:pPr lvl="1" eaLnBrk="1" hangingPunct="1"/>
            <a:r>
              <a:rPr lang="de-DE" sz="2000" smtClean="0"/>
              <a:t>Statt</a:t>
            </a:r>
          </a:p>
          <a:p>
            <a:pPr lvl="1" eaLnBrk="1" hangingPunct="1"/>
            <a:endParaRPr lang="de-DE" sz="2000" smtClean="0"/>
          </a:p>
          <a:p>
            <a:pPr lvl="1" eaLnBrk="1" hangingPunct="1"/>
            <a:endParaRPr lang="de-DE" sz="2000" smtClean="0"/>
          </a:p>
          <a:p>
            <a:pPr lvl="1" eaLnBrk="1" hangingPunct="1"/>
            <a:endParaRPr lang="de-DE" sz="2000" smtClean="0"/>
          </a:p>
          <a:p>
            <a:pPr lvl="1" eaLnBrk="1" hangingPunct="1"/>
            <a:r>
              <a:rPr lang="de-DE" sz="2000" smtClean="0"/>
              <a:t>schreiben sie einfacher</a:t>
            </a:r>
          </a:p>
          <a:p>
            <a:pPr lvl="1" eaLnBrk="1" hangingPunct="1"/>
            <a:endParaRPr lang="de-DE" sz="2000" smtClean="0"/>
          </a:p>
        </p:txBody>
      </p:sp>
      <p:graphicFrame>
        <p:nvGraphicFramePr>
          <p:cNvPr id="5124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792413" y="2786063"/>
          <a:ext cx="2928937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Formel" r:id="rId4" imgW="1663700" imgH="457200" progId="Equation.3">
                  <p:embed/>
                </p:oleObj>
              </mc:Choice>
              <mc:Fallback>
                <p:oleObj name="Formel" r:id="rId4" imgW="16637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413" y="2786063"/>
                        <a:ext cx="2928937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508250" y="4149725"/>
          <a:ext cx="3406775" cy="130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Formel" r:id="rId6" imgW="1854200" imgH="711200" progId="Equation.3">
                  <p:embed/>
                </p:oleObj>
              </mc:Choice>
              <mc:Fallback>
                <p:oleObj name="Formel" r:id="rId6" imgW="1854200" imgH="71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4149725"/>
                        <a:ext cx="3406775" cy="130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Matrix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de-DE" sz="2000" smtClean="0"/>
              <a:t>Definition</a:t>
            </a: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1492250" y="2565400"/>
            <a:ext cx="6575425" cy="3313113"/>
            <a:chOff x="748" y="1570"/>
            <a:chExt cx="4142" cy="2087"/>
          </a:xfrm>
        </p:grpSpPr>
        <p:sp>
          <p:nvSpPr>
            <p:cNvPr id="6150" name="Rectangle 4"/>
            <p:cNvSpPr>
              <a:spLocks noChangeArrowheads="1"/>
            </p:cNvSpPr>
            <p:nvPr/>
          </p:nvSpPr>
          <p:spPr bwMode="auto">
            <a:xfrm>
              <a:off x="748" y="1570"/>
              <a:ext cx="4142" cy="2087"/>
            </a:xfrm>
            <a:prstGeom prst="rect">
              <a:avLst/>
            </a:prstGeom>
            <a:solidFill>
              <a:schemeClr val="bg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r>
                <a:rPr lang="de-DE" sz="2000"/>
                <a:t>Unter einer </a:t>
              </a:r>
              <a:r>
                <a:rPr lang="de-DE" sz="2000" b="1">
                  <a:solidFill>
                    <a:srgbClr val="CC3300"/>
                  </a:solidFill>
                </a:rPr>
                <a:t>(m x n)-Matrix</a:t>
              </a:r>
              <a:r>
                <a:rPr lang="de-DE" sz="2000"/>
                <a:t> (Matrix vom Typ(m,n) ) verstehen wir eine rechteckige Zahlenanordnung </a:t>
              </a:r>
            </a:p>
            <a:p>
              <a:endParaRPr lang="de-DE" sz="2000"/>
            </a:p>
            <a:p>
              <a:endParaRPr lang="de-DE" sz="2000"/>
            </a:p>
            <a:p>
              <a:endParaRPr lang="de-DE" sz="2000"/>
            </a:p>
            <a:p>
              <a:endParaRPr lang="de-DE" sz="2000"/>
            </a:p>
            <a:p>
              <a:endParaRPr lang="de-DE" sz="2000"/>
            </a:p>
            <a:p>
              <a:endParaRPr lang="de-DE" sz="2000"/>
            </a:p>
            <a:p>
              <a:r>
                <a:rPr lang="de-DE" sz="2000"/>
                <a:t>oder kürzer</a:t>
              </a:r>
            </a:p>
            <a:p>
              <a:endParaRPr lang="de-DE" sz="2000"/>
            </a:p>
          </p:txBody>
        </p:sp>
        <p:graphicFrame>
          <p:nvGraphicFramePr>
            <p:cNvPr id="6151" name="Object 5"/>
            <p:cNvGraphicFramePr>
              <a:graphicFrameLocks noChangeAspect="1"/>
            </p:cNvGraphicFramePr>
            <p:nvPr/>
          </p:nvGraphicFramePr>
          <p:xfrm>
            <a:off x="1156" y="3339"/>
            <a:ext cx="2679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7" name="Formel" r:id="rId4" imgW="2527300" imgH="241300" progId="Equation.3">
                    <p:embed/>
                  </p:oleObj>
                </mc:Choice>
                <mc:Fallback>
                  <p:oleObj name="Formel" r:id="rId4" imgW="2527300" imgH="2413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6" y="3339"/>
                          <a:ext cx="2679" cy="2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2" name="Object 8"/>
            <p:cNvGraphicFramePr>
              <a:graphicFrameLocks noChangeAspect="1"/>
            </p:cNvGraphicFramePr>
            <p:nvPr/>
          </p:nvGraphicFramePr>
          <p:xfrm>
            <a:off x="1156" y="2028"/>
            <a:ext cx="1769" cy="10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8" name="Formel" r:id="rId6" imgW="1600200" imgH="939800" progId="Equation.3">
                    <p:embed/>
                  </p:oleObj>
                </mc:Choice>
                <mc:Fallback>
                  <p:oleObj name="Formel" r:id="rId6" imgW="1600200" imgH="9398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6" y="2028"/>
                          <a:ext cx="1769" cy="10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5551488" y="3675063"/>
            <a:ext cx="2159000" cy="1368425"/>
          </a:xfrm>
          <a:prstGeom prst="cloudCallout">
            <a:avLst>
              <a:gd name="adj1" fmla="val -92574"/>
              <a:gd name="adj2" fmla="val -17403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sz="1800" b="1">
                <a:solidFill>
                  <a:srgbClr val="CC3300"/>
                </a:solidFill>
              </a:rPr>
              <a:t>Z</a:t>
            </a:r>
            <a:r>
              <a:rPr lang="de-DE" sz="1800"/>
              <a:t>eile </a:t>
            </a:r>
            <a:r>
              <a:rPr lang="de-DE" sz="1800" b="1">
                <a:solidFill>
                  <a:srgbClr val="CC3300"/>
                </a:solidFill>
              </a:rPr>
              <a:t>z</a:t>
            </a:r>
            <a:r>
              <a:rPr lang="de-DE" sz="1800"/>
              <a:t>uerst,</a:t>
            </a:r>
          </a:p>
          <a:p>
            <a:pPr algn="ctr"/>
            <a:r>
              <a:rPr lang="de-DE" sz="1800" b="1">
                <a:solidFill>
                  <a:srgbClr val="CC3300"/>
                </a:solidFill>
              </a:rPr>
              <a:t>Sp</a:t>
            </a:r>
            <a:r>
              <a:rPr lang="de-DE" sz="1800"/>
              <a:t>alte </a:t>
            </a:r>
            <a:r>
              <a:rPr lang="de-DE" sz="1800" b="1">
                <a:solidFill>
                  <a:srgbClr val="CC3300"/>
                </a:solidFill>
              </a:rPr>
              <a:t>sp</a:t>
            </a:r>
            <a:r>
              <a:rPr lang="de-DE" sz="1800"/>
              <a:t>äter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Sonderfälle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de-DE" sz="2000" smtClean="0"/>
              <a:t>Spalten- und Zeilenmatrix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1187450" y="2565400"/>
            <a:ext cx="6575425" cy="3313113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r>
              <a:rPr lang="de-DE" sz="2000"/>
              <a:t>Eine (m x 1)-Matrix heißt Spaltenmatrix (</a:t>
            </a:r>
            <a:r>
              <a:rPr lang="de-DE" sz="2000" b="1"/>
              <a:t>Vektor</a:t>
            </a:r>
            <a:r>
              <a:rPr lang="de-DE" sz="2000"/>
              <a:t>)</a:t>
            </a:r>
          </a:p>
          <a:p>
            <a:endParaRPr lang="de-DE" sz="2000"/>
          </a:p>
          <a:p>
            <a:endParaRPr lang="de-DE" sz="2000"/>
          </a:p>
          <a:p>
            <a:endParaRPr lang="de-DE" sz="2000"/>
          </a:p>
          <a:p>
            <a:endParaRPr lang="de-DE" sz="2000"/>
          </a:p>
          <a:p>
            <a:endParaRPr lang="de-DE" sz="2000"/>
          </a:p>
          <a:p>
            <a:endParaRPr lang="de-DE" sz="2000"/>
          </a:p>
          <a:p>
            <a:endParaRPr lang="de-DE" sz="2000"/>
          </a:p>
          <a:p>
            <a:r>
              <a:rPr lang="de-DE" sz="2000"/>
              <a:t>Eine (1 x n)-Matrix heißt Zeilenmatrix (</a:t>
            </a:r>
            <a:r>
              <a:rPr lang="de-DE" sz="2000" b="1"/>
              <a:t>Zeilenvektor</a:t>
            </a:r>
            <a:r>
              <a:rPr lang="de-DE" sz="2000"/>
              <a:t>)</a:t>
            </a:r>
          </a:p>
        </p:txBody>
      </p:sp>
      <p:graphicFrame>
        <p:nvGraphicFramePr>
          <p:cNvPr id="7173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808288" y="5473700"/>
          <a:ext cx="2306637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Formel" r:id="rId4" imgW="1308100" imgH="228600" progId="Equation.3">
                  <p:embed/>
                </p:oleObj>
              </mc:Choice>
              <mc:Fallback>
                <p:oleObj name="Formel" r:id="rId4" imgW="13081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5473700"/>
                        <a:ext cx="2306637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736850" y="3292475"/>
          <a:ext cx="1003300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Formel" r:id="rId6" imgW="571252" imgH="939392" progId="Equation.3">
                  <p:embed/>
                </p:oleObj>
              </mc:Choice>
              <mc:Fallback>
                <p:oleObj name="Formel" r:id="rId6" imgW="571252" imgH="93939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850" y="3292475"/>
                        <a:ext cx="1003300" cy="164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AutoShape 8"/>
          <p:cNvSpPr>
            <a:spLocks noChangeArrowheads="1"/>
          </p:cNvSpPr>
          <p:nvPr/>
        </p:nvSpPr>
        <p:spPr bwMode="auto">
          <a:xfrm>
            <a:off x="4427538" y="3429000"/>
            <a:ext cx="2016125" cy="1008063"/>
          </a:xfrm>
          <a:prstGeom prst="cloudCallout">
            <a:avLst>
              <a:gd name="adj1" fmla="val -89449"/>
              <a:gd name="adj2" fmla="val 575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sz="1800"/>
              <a:t>nur </a:t>
            </a:r>
            <a:r>
              <a:rPr lang="de-DE" sz="1800" b="1">
                <a:solidFill>
                  <a:srgbClr val="CC3300"/>
                </a:solidFill>
              </a:rPr>
              <a:t>ein</a:t>
            </a:r>
            <a:r>
              <a:rPr lang="de-DE" sz="1800"/>
              <a:t> Index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Multiplikation von Matrizen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de-DE" sz="2000" smtClean="0"/>
              <a:t>Definition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1187450" y="2565400"/>
            <a:ext cx="6575425" cy="3313113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r>
              <a:rPr lang="de-DE" sz="2000"/>
              <a:t>Es sei A eine (n x k)-Matrix und B eine (k x p)-Matrix.  Unter dem </a:t>
            </a:r>
            <a:r>
              <a:rPr lang="de-DE" sz="2000" b="1"/>
              <a:t>Produkt</a:t>
            </a:r>
            <a:r>
              <a:rPr lang="de-DE" sz="2000"/>
              <a:t> C=A</a:t>
            </a:r>
            <a:r>
              <a:rPr lang="en-US" sz="2000">
                <a:cs typeface="Arial" charset="0"/>
              </a:rPr>
              <a:t>·</a:t>
            </a:r>
            <a:r>
              <a:rPr lang="de-DE" sz="2000"/>
              <a:t>B verstehen wir die (n x p)-Matrix mit  </a:t>
            </a:r>
          </a:p>
          <a:p>
            <a:endParaRPr lang="de-DE" sz="2000"/>
          </a:p>
          <a:p>
            <a:endParaRPr lang="de-DE" sz="2000"/>
          </a:p>
          <a:p>
            <a:endParaRPr lang="de-DE" sz="2000"/>
          </a:p>
          <a:p>
            <a:endParaRPr lang="de-DE" sz="2000"/>
          </a:p>
          <a:p>
            <a:endParaRPr lang="de-DE" sz="2000"/>
          </a:p>
          <a:p>
            <a:endParaRPr lang="de-DE" sz="2000"/>
          </a:p>
          <a:p>
            <a:endParaRPr lang="de-DE" sz="2000"/>
          </a:p>
        </p:txBody>
      </p:sp>
      <p:graphicFrame>
        <p:nvGraphicFramePr>
          <p:cNvPr id="8197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927225" y="3798888"/>
          <a:ext cx="4495800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Formel" r:id="rId4" imgW="2692400" imgH="635000" progId="Equation.3">
                  <p:embed/>
                </p:oleObj>
              </mc:Choice>
              <mc:Fallback>
                <p:oleObj name="Formel" r:id="rId4" imgW="2692400" imgH="635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3798888"/>
                        <a:ext cx="4495800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AutoShape 8"/>
          <p:cNvSpPr>
            <a:spLocks noChangeArrowheads="1"/>
          </p:cNvSpPr>
          <p:nvPr/>
        </p:nvSpPr>
        <p:spPr bwMode="auto">
          <a:xfrm>
            <a:off x="2700338" y="5300663"/>
            <a:ext cx="4175125" cy="1368425"/>
          </a:xfrm>
          <a:prstGeom prst="cloudCallout">
            <a:avLst>
              <a:gd name="adj1" fmla="val -42319"/>
              <a:gd name="adj2" fmla="val -85269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sz="1800"/>
              <a:t>heißt auch </a:t>
            </a:r>
            <a:r>
              <a:rPr lang="de-DE" sz="1800" b="1">
                <a:solidFill>
                  <a:srgbClr val="CC3300"/>
                </a:solidFill>
              </a:rPr>
              <a:t>inneres</a:t>
            </a:r>
            <a:r>
              <a:rPr lang="de-DE" sz="1800"/>
              <a:t> Produkt, weil über die inneren Indizes summiert wird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Rechenschema  A</a:t>
            </a:r>
            <a:r>
              <a:rPr lang="en-US" smtClean="0">
                <a:cs typeface="Arial" charset="0"/>
              </a:rPr>
              <a:t>·B = C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692275" y="3573463"/>
            <a:ext cx="1295400" cy="1008062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/>
          <a:p>
            <a:r>
              <a:rPr lang="de-DE" sz="2000"/>
              <a:t> Matrix A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276600" y="2205038"/>
            <a:ext cx="1800225" cy="1079500"/>
          </a:xfrm>
          <a:prstGeom prst="rect">
            <a:avLst/>
          </a:prstGeom>
          <a:solidFill>
            <a:srgbClr val="99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/>
          <a:p>
            <a:r>
              <a:rPr lang="de-DE" sz="2000"/>
              <a:t> Matrix B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276600" y="3573463"/>
            <a:ext cx="1800225" cy="1008062"/>
          </a:xfrm>
          <a:prstGeom prst="rect">
            <a:avLst/>
          </a:prstGeom>
          <a:solidFill>
            <a:srgbClr val="FF99C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>
            <a:flatTx/>
          </a:bodyPr>
          <a:lstStyle/>
          <a:p>
            <a:r>
              <a:rPr lang="de-DE" sz="2000"/>
              <a:t> Matrix C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763713" y="3644900"/>
            <a:ext cx="1152525" cy="3603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763713" y="4149725"/>
            <a:ext cx="1152525" cy="3603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348038" y="2349500"/>
            <a:ext cx="433387" cy="863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924300" y="2349500"/>
            <a:ext cx="433388" cy="863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500563" y="2349500"/>
            <a:ext cx="433387" cy="863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3348038" y="3644900"/>
            <a:ext cx="431800" cy="3619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2000"/>
              <a:t>c</a:t>
            </a:r>
            <a:r>
              <a:rPr lang="de-DE" sz="2000" baseline="-25000"/>
              <a:t>11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3924300" y="3644900"/>
            <a:ext cx="431800" cy="3619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2000"/>
              <a:t>c</a:t>
            </a:r>
            <a:r>
              <a:rPr lang="de-DE" sz="2000" baseline="-25000"/>
              <a:t>12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4500563" y="3644900"/>
            <a:ext cx="431800" cy="3619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2000"/>
              <a:t>c</a:t>
            </a:r>
            <a:r>
              <a:rPr lang="de-DE" sz="2000" baseline="-25000"/>
              <a:t>13</a:t>
            </a:r>
          </a:p>
        </p:txBody>
      </p:sp>
      <p:grpSp>
        <p:nvGrpSpPr>
          <p:cNvPr id="24599" name="Group 23"/>
          <p:cNvGrpSpPr>
            <a:grpSpLocks/>
          </p:cNvGrpSpPr>
          <p:nvPr/>
        </p:nvGrpSpPr>
        <p:grpSpPr bwMode="auto">
          <a:xfrm>
            <a:off x="2195513" y="2205038"/>
            <a:ext cx="1081087" cy="1079500"/>
            <a:chOff x="1383" y="1389"/>
            <a:chExt cx="681" cy="680"/>
          </a:xfrm>
        </p:grpSpPr>
        <p:sp>
          <p:nvSpPr>
            <p:cNvPr id="9245" name="AutoShape 18"/>
            <p:cNvSpPr>
              <a:spLocks/>
            </p:cNvSpPr>
            <p:nvPr/>
          </p:nvSpPr>
          <p:spPr bwMode="auto">
            <a:xfrm>
              <a:off x="1973" y="1389"/>
              <a:ext cx="91" cy="680"/>
            </a:xfrm>
            <a:prstGeom prst="leftBrace">
              <a:avLst>
                <a:gd name="adj1" fmla="val 6227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46" name="Text Box 20"/>
            <p:cNvSpPr txBox="1">
              <a:spLocks noChangeArrowheads="1"/>
            </p:cNvSpPr>
            <p:nvPr/>
          </p:nvSpPr>
          <p:spPr bwMode="auto">
            <a:xfrm>
              <a:off x="1383" y="1585"/>
              <a:ext cx="63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/>
                <a:t>k Zeilen</a:t>
              </a:r>
            </a:p>
          </p:txBody>
        </p:sp>
      </p:grpSp>
      <p:grpSp>
        <p:nvGrpSpPr>
          <p:cNvPr id="24600" name="Group 24"/>
          <p:cNvGrpSpPr>
            <a:grpSpLocks/>
          </p:cNvGrpSpPr>
          <p:nvPr/>
        </p:nvGrpSpPr>
        <p:grpSpPr bwMode="auto">
          <a:xfrm>
            <a:off x="1835150" y="2997200"/>
            <a:ext cx="1296988" cy="407988"/>
            <a:chOff x="1156" y="1888"/>
            <a:chExt cx="817" cy="257"/>
          </a:xfrm>
        </p:grpSpPr>
        <p:sp>
          <p:nvSpPr>
            <p:cNvPr id="9243" name="AutoShape 21"/>
            <p:cNvSpPr>
              <a:spLocks/>
            </p:cNvSpPr>
            <p:nvPr/>
          </p:nvSpPr>
          <p:spPr bwMode="auto">
            <a:xfrm rot="5400000">
              <a:off x="1519" y="1691"/>
              <a:ext cx="91" cy="817"/>
            </a:xfrm>
            <a:prstGeom prst="leftBrace">
              <a:avLst>
                <a:gd name="adj1" fmla="val 748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244" name="Text Box 22"/>
            <p:cNvSpPr txBox="1">
              <a:spLocks noChangeArrowheads="1"/>
            </p:cNvSpPr>
            <p:nvPr/>
          </p:nvSpPr>
          <p:spPr bwMode="auto">
            <a:xfrm>
              <a:off x="1202" y="1888"/>
              <a:ext cx="77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/>
                <a:t>k Spalten</a:t>
              </a:r>
            </a:p>
          </p:txBody>
        </p:sp>
      </p:grp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1763713" y="3644900"/>
            <a:ext cx="1152525" cy="3603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3348038" y="2349500"/>
            <a:ext cx="433387" cy="863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3348038" y="4149725"/>
            <a:ext cx="431800" cy="3619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2000"/>
              <a:t>c</a:t>
            </a:r>
            <a:r>
              <a:rPr lang="de-DE" sz="2000" baseline="-25000"/>
              <a:t>21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924300" y="4149725"/>
            <a:ext cx="431800" cy="3619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2000"/>
              <a:t>c</a:t>
            </a:r>
            <a:r>
              <a:rPr lang="de-DE" sz="2000" baseline="-25000"/>
              <a:t>22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500563" y="4149725"/>
            <a:ext cx="431800" cy="36195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2000"/>
              <a:t>c</a:t>
            </a:r>
            <a:r>
              <a:rPr lang="de-DE" sz="2000" baseline="-25000"/>
              <a:t>23</a:t>
            </a: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3924300" y="2349500"/>
            <a:ext cx="433388" cy="863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8" name="Rectangle 32"/>
          <p:cNvSpPr>
            <a:spLocks noChangeArrowheads="1"/>
          </p:cNvSpPr>
          <p:nvPr/>
        </p:nvSpPr>
        <p:spPr bwMode="auto">
          <a:xfrm>
            <a:off x="4500563" y="2349500"/>
            <a:ext cx="433387" cy="863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1763713" y="4149725"/>
            <a:ext cx="1152525" cy="3603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1763713" y="4149725"/>
            <a:ext cx="1152525" cy="3603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755650" y="5084763"/>
            <a:ext cx="6480175" cy="3968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2000"/>
              <a:t>Auch hier gilt: Zeile zuerst (in A), Spalte später (in B)</a:t>
            </a:r>
          </a:p>
        </p:txBody>
      </p:sp>
      <p:sp>
        <p:nvSpPr>
          <p:cNvPr id="24612" name="AutoShape 36"/>
          <p:cNvSpPr>
            <a:spLocks/>
          </p:cNvSpPr>
          <p:nvPr/>
        </p:nvSpPr>
        <p:spPr bwMode="auto">
          <a:xfrm>
            <a:off x="273050" y="1350963"/>
            <a:ext cx="1814513" cy="841375"/>
          </a:xfrm>
          <a:prstGeom prst="borderCallout2">
            <a:avLst>
              <a:gd name="adj1" fmla="val 13583"/>
              <a:gd name="adj2" fmla="val 104199"/>
              <a:gd name="adj3" fmla="val 13583"/>
              <a:gd name="adj4" fmla="val 112421"/>
              <a:gd name="adj5" fmla="val 134528"/>
              <a:gd name="adj6" fmla="val 120912"/>
            </a:avLst>
          </a:prstGeom>
          <a:solidFill>
            <a:srgbClr val="FFB1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/>
              <a:t>A muss soviele Spalten haben wie B Zeilen!!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4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  <p:bldP spid="24584" grpId="0" animBg="1"/>
      <p:bldP spid="24585" grpId="0" animBg="1"/>
      <p:bldP spid="24586" grpId="0" animBg="1"/>
      <p:bldP spid="24587" grpId="0" animBg="1"/>
      <p:bldP spid="24588" grpId="0" animBg="1"/>
      <p:bldP spid="24589" grpId="0" animBg="1"/>
      <p:bldP spid="24590" grpId="0" animBg="1"/>
      <p:bldP spid="24591" grpId="0" animBg="1"/>
      <p:bldP spid="24592" grpId="0" animBg="1"/>
      <p:bldP spid="24593" grpId="0" animBg="1"/>
      <p:bldP spid="24602" grpId="0" animBg="1"/>
      <p:bldP spid="24602" grpId="1" animBg="1"/>
      <p:bldP spid="24603" grpId="0" animBg="1"/>
      <p:bldP spid="24604" grpId="0" animBg="1"/>
      <p:bldP spid="24605" grpId="0" animBg="1"/>
      <p:bldP spid="24606" grpId="0" animBg="1"/>
      <p:bldP spid="24607" grpId="0" animBg="1"/>
      <p:bldP spid="24608" grpId="0" animBg="1"/>
      <p:bldP spid="24609" grpId="0" animBg="1"/>
      <p:bldP spid="24610" grpId="0" animBg="1"/>
      <p:bldP spid="24611" grpId="0" animBg="1"/>
      <p:bldP spid="246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mtClean="0"/>
              <a:t>Anwendung Produktionsplanung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81200"/>
            <a:ext cx="8142288" cy="4114800"/>
          </a:xfrm>
        </p:spPr>
        <p:txBody>
          <a:bodyPr/>
          <a:lstStyle/>
          <a:p>
            <a:pPr eaLnBrk="1" hangingPunct="1"/>
            <a:r>
              <a:rPr lang="de-DE" sz="2000" smtClean="0"/>
              <a:t>Die Definition Matrixmultiplikation ist genau so gewählt, dass sich wieder das LGS ergibt:</a:t>
            </a:r>
          </a:p>
          <a:p>
            <a:pPr lvl="1" eaLnBrk="1" hangingPunct="1"/>
            <a:endParaRPr lang="de-DE" sz="2000" smtClean="0"/>
          </a:p>
          <a:p>
            <a:pPr lvl="1" eaLnBrk="1" hangingPunct="1"/>
            <a:endParaRPr lang="de-DE" sz="2000" smtClean="0"/>
          </a:p>
          <a:p>
            <a:pPr lvl="1" eaLnBrk="1" hangingPunct="1"/>
            <a:endParaRPr lang="de-DE" sz="2000" smtClean="0"/>
          </a:p>
          <a:p>
            <a:pPr lvl="1" eaLnBrk="1" hangingPunct="1"/>
            <a:endParaRPr lang="de-DE" sz="2000" smtClean="0"/>
          </a:p>
          <a:p>
            <a:pPr lvl="1" eaLnBrk="1" hangingPunct="1"/>
            <a:r>
              <a:rPr lang="de-DE" sz="2000" smtClean="0"/>
              <a:t>bedeutet ausmultipliziert</a:t>
            </a:r>
          </a:p>
          <a:p>
            <a:pPr lvl="1" eaLnBrk="1" hangingPunct="1"/>
            <a:endParaRPr lang="de-DE" sz="2000" smtClean="0"/>
          </a:p>
        </p:txBody>
      </p:sp>
      <p:graphicFrame>
        <p:nvGraphicFramePr>
          <p:cNvPr id="10244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339975" y="4797425"/>
          <a:ext cx="2928938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Formel" r:id="rId4" imgW="1663700" imgH="457200" progId="Equation.3">
                  <p:embed/>
                </p:oleObj>
              </mc:Choice>
              <mc:Fallback>
                <p:oleObj name="Formel" r:id="rId4" imgW="16637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797425"/>
                        <a:ext cx="2928938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124075" y="2781300"/>
          <a:ext cx="3406775" cy="130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Formel" r:id="rId6" imgW="1854200" imgH="711200" progId="Equation.3">
                  <p:embed/>
                </p:oleObj>
              </mc:Choice>
              <mc:Fallback>
                <p:oleObj name="Formel" r:id="rId6" imgW="1854200" imgH="71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781300"/>
                        <a:ext cx="3406775" cy="130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Bildschirmpräsentation (4:3)</PresentationFormat>
  <Paragraphs>140</Paragraphs>
  <Slides>14</Slides>
  <Notes>14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1" baseType="lpstr">
      <vt:lpstr>Arial</vt:lpstr>
      <vt:lpstr>Symbol</vt:lpstr>
      <vt:lpstr>Times New Roman</vt:lpstr>
      <vt:lpstr>Wingdings</vt:lpstr>
      <vt:lpstr>Wingdings 2</vt:lpstr>
      <vt:lpstr>Standarddesign</vt:lpstr>
      <vt:lpstr>Formel</vt:lpstr>
      <vt:lpstr>Matrizen und Matrizenoperationen in der Anwendung</vt:lpstr>
      <vt:lpstr>Matrizen / Überblick</vt:lpstr>
      <vt:lpstr>Motivation  Matrizen</vt:lpstr>
      <vt:lpstr>Motivation  Matrizen</vt:lpstr>
      <vt:lpstr>Matrix</vt:lpstr>
      <vt:lpstr>Sonderfälle</vt:lpstr>
      <vt:lpstr>Multiplikation von Matrizen</vt:lpstr>
      <vt:lpstr>Rechenschema  A·B = C</vt:lpstr>
      <vt:lpstr>Anwendung Produktionsplanung</vt:lpstr>
      <vt:lpstr>Die Vorteile </vt:lpstr>
      <vt:lpstr>Die Vorteile </vt:lpstr>
      <vt:lpstr>Wertstoffketten (2)</vt:lpstr>
      <vt:lpstr>Wertstoffketten (3)</vt:lpstr>
      <vt:lpstr>Zusammenfassung</vt:lpstr>
    </vt:vector>
  </TitlesOfParts>
  <Company>Thinking Networks 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Konen</dc:creator>
  <cp:lastModifiedBy>wolfgang</cp:lastModifiedBy>
  <cp:revision>39</cp:revision>
  <cp:lastPrinted>2017-10-25T06:43:36Z</cp:lastPrinted>
  <dcterms:created xsi:type="dcterms:W3CDTF">2003-02-09T16:15:35Z</dcterms:created>
  <dcterms:modified xsi:type="dcterms:W3CDTF">2019-11-29T08:28:12Z</dcterms:modified>
</cp:coreProperties>
</file>